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7" r:id="rId2"/>
    <p:sldId id="272" r:id="rId3"/>
    <p:sldId id="274" r:id="rId4"/>
  </p:sldIdLst>
  <p:sldSz cx="9144000" cy="5149850"/>
  <p:notesSz cx="9144000" cy="5149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84" y="-58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6453"/>
            <a:ext cx="7772400" cy="108146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3916"/>
            <a:ext cx="6400800" cy="12874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3/30/2022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001F5F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rgbClr val="001F5F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3/30/2022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001F5F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4465"/>
            <a:ext cx="3977640" cy="3398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4465"/>
            <a:ext cx="3977640" cy="3398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3/30/2022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22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002023" y="124967"/>
            <a:ext cx="1075944" cy="1060703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001F5F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3/30/2022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3/30/2022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46304" y="0"/>
            <a:ext cx="443483" cy="5145022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793747" y="145161"/>
            <a:ext cx="5556504" cy="3295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rgbClr val="001F5F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48073" y="1941956"/>
            <a:ext cx="4664075" cy="27705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rgbClr val="001F5F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9360"/>
            <a:ext cx="2926080" cy="25749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9360"/>
            <a:ext cx="2103120" cy="25749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3/30/2022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9360"/>
            <a:ext cx="2103120" cy="25749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73937" y="262508"/>
            <a:ext cx="5530850" cy="23050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350" spc="-15" dirty="0">
                <a:latin typeface="Arial"/>
                <a:cs typeface="Arial"/>
              </a:rPr>
              <a:t>ПРИЕМ</a:t>
            </a:r>
            <a:r>
              <a:rPr sz="1350" spc="15" dirty="0">
                <a:latin typeface="Arial"/>
                <a:cs typeface="Arial"/>
              </a:rPr>
              <a:t> </a:t>
            </a:r>
            <a:r>
              <a:rPr sz="1350" spc="-5" dirty="0">
                <a:latin typeface="Arial"/>
                <a:cs typeface="Arial"/>
              </a:rPr>
              <a:t>В</a:t>
            </a:r>
            <a:r>
              <a:rPr sz="1350" spc="20" dirty="0">
                <a:latin typeface="Arial"/>
                <a:cs typeface="Arial"/>
              </a:rPr>
              <a:t> </a:t>
            </a:r>
            <a:r>
              <a:rPr sz="1350" spc="-10" dirty="0">
                <a:latin typeface="Arial"/>
                <a:cs typeface="Arial"/>
              </a:rPr>
              <a:t>ПЕРВЫЕ</a:t>
            </a:r>
            <a:r>
              <a:rPr sz="1350" spc="15" dirty="0">
                <a:latin typeface="Arial"/>
                <a:cs typeface="Arial"/>
              </a:rPr>
              <a:t> </a:t>
            </a:r>
            <a:r>
              <a:rPr sz="1350" spc="-25" dirty="0">
                <a:latin typeface="Arial"/>
                <a:cs typeface="Arial"/>
              </a:rPr>
              <a:t>КЛАССЫ</a:t>
            </a:r>
            <a:r>
              <a:rPr sz="1350" spc="60" dirty="0">
                <a:latin typeface="Arial"/>
                <a:cs typeface="Arial"/>
              </a:rPr>
              <a:t> </a:t>
            </a:r>
            <a:r>
              <a:rPr sz="1350" spc="-35" dirty="0">
                <a:latin typeface="Arial"/>
                <a:cs typeface="Arial"/>
              </a:rPr>
              <a:t>ОБРАЗОВАТЕЛЬНЫХ</a:t>
            </a:r>
            <a:r>
              <a:rPr sz="1350" spc="100" dirty="0">
                <a:latin typeface="Arial"/>
                <a:cs typeface="Arial"/>
              </a:rPr>
              <a:t> </a:t>
            </a:r>
            <a:r>
              <a:rPr sz="1350" spc="-15" dirty="0">
                <a:latin typeface="Arial"/>
                <a:cs typeface="Arial"/>
              </a:rPr>
              <a:t>УЧРЕЖДЕНИЙ</a:t>
            </a:r>
            <a:endParaRPr sz="135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14832" y="694435"/>
            <a:ext cx="8223250" cy="4051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001F5F"/>
                </a:solidFill>
                <a:latin typeface="Arial"/>
                <a:cs typeface="Arial"/>
              </a:rPr>
              <a:t>И</a:t>
            </a:r>
            <a:r>
              <a:rPr sz="1200" b="1" spc="-20" dirty="0">
                <a:solidFill>
                  <a:srgbClr val="001F5F"/>
                </a:solidFill>
                <a:latin typeface="Arial"/>
                <a:cs typeface="Arial"/>
              </a:rPr>
              <a:t>с</a:t>
            </a:r>
            <a:r>
              <a:rPr sz="1200" b="1" dirty="0">
                <a:solidFill>
                  <a:srgbClr val="001F5F"/>
                </a:solidFill>
                <a:latin typeface="Arial"/>
                <a:cs typeface="Arial"/>
              </a:rPr>
              <a:t>че</a:t>
            </a:r>
            <a:r>
              <a:rPr sz="1200" b="1" spc="5" dirty="0">
                <a:solidFill>
                  <a:srgbClr val="001F5F"/>
                </a:solidFill>
                <a:latin typeface="Arial"/>
                <a:cs typeface="Arial"/>
              </a:rPr>
              <a:t>р</a:t>
            </a:r>
            <a:r>
              <a:rPr sz="1200" b="1" spc="-5" dirty="0">
                <a:solidFill>
                  <a:srgbClr val="001F5F"/>
                </a:solidFill>
                <a:latin typeface="Arial"/>
                <a:cs typeface="Arial"/>
              </a:rPr>
              <a:t>п</a:t>
            </a:r>
            <a:r>
              <a:rPr sz="1200" b="1" spc="-20" dirty="0">
                <a:solidFill>
                  <a:srgbClr val="001F5F"/>
                </a:solidFill>
                <a:latin typeface="Arial"/>
                <a:cs typeface="Arial"/>
              </a:rPr>
              <a:t>ыва</a:t>
            </a:r>
            <a:r>
              <a:rPr sz="1200" b="1" spc="5" dirty="0">
                <a:solidFill>
                  <a:srgbClr val="001F5F"/>
                </a:solidFill>
                <a:latin typeface="Arial"/>
                <a:cs typeface="Arial"/>
              </a:rPr>
              <a:t>ю</a:t>
            </a:r>
            <a:r>
              <a:rPr sz="1200" b="1" spc="-55" dirty="0">
                <a:solidFill>
                  <a:srgbClr val="001F5F"/>
                </a:solidFill>
                <a:latin typeface="Arial"/>
                <a:cs typeface="Arial"/>
              </a:rPr>
              <a:t>щ</a:t>
            </a:r>
            <a:r>
              <a:rPr sz="1200" b="1" spc="5" dirty="0">
                <a:solidFill>
                  <a:srgbClr val="001F5F"/>
                </a:solidFill>
                <a:latin typeface="Arial"/>
                <a:cs typeface="Arial"/>
              </a:rPr>
              <a:t>и</a:t>
            </a:r>
            <a:r>
              <a:rPr sz="1200" b="1" dirty="0">
                <a:solidFill>
                  <a:srgbClr val="001F5F"/>
                </a:solidFill>
                <a:latin typeface="Arial"/>
                <a:cs typeface="Arial"/>
              </a:rPr>
              <a:t>й</a:t>
            </a:r>
            <a:r>
              <a:rPr sz="1200" b="1" spc="-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Arial"/>
                <a:cs typeface="Arial"/>
              </a:rPr>
              <a:t>п</a:t>
            </a:r>
            <a:r>
              <a:rPr sz="1200" b="1" dirty="0">
                <a:solidFill>
                  <a:srgbClr val="001F5F"/>
                </a:solidFill>
                <a:latin typeface="Arial"/>
                <a:cs typeface="Arial"/>
              </a:rPr>
              <a:t>е</a:t>
            </a:r>
            <a:r>
              <a:rPr sz="1200" b="1" spc="5" dirty="0">
                <a:solidFill>
                  <a:srgbClr val="001F5F"/>
                </a:solidFill>
                <a:latin typeface="Arial"/>
                <a:cs typeface="Arial"/>
              </a:rPr>
              <a:t>р</a:t>
            </a:r>
            <a:r>
              <a:rPr sz="1200" b="1" spc="-20" dirty="0">
                <a:solidFill>
                  <a:srgbClr val="001F5F"/>
                </a:solidFill>
                <a:latin typeface="Arial"/>
                <a:cs typeface="Arial"/>
              </a:rPr>
              <a:t>е</a:t>
            </a:r>
            <a:r>
              <a:rPr sz="1200" b="1" dirty="0">
                <a:solidFill>
                  <a:srgbClr val="001F5F"/>
                </a:solidFill>
                <a:latin typeface="Arial"/>
                <a:cs typeface="Arial"/>
              </a:rPr>
              <a:t>че</a:t>
            </a:r>
            <a:r>
              <a:rPr sz="1200" b="1" spc="-5" dirty="0">
                <a:solidFill>
                  <a:srgbClr val="001F5F"/>
                </a:solidFill>
                <a:latin typeface="Arial"/>
                <a:cs typeface="Arial"/>
              </a:rPr>
              <a:t>н</a:t>
            </a:r>
            <a:r>
              <a:rPr sz="1200" b="1" dirty="0">
                <a:solidFill>
                  <a:srgbClr val="001F5F"/>
                </a:solidFill>
                <a:latin typeface="Arial"/>
                <a:cs typeface="Arial"/>
              </a:rPr>
              <a:t>ь</a:t>
            </a:r>
            <a:r>
              <a:rPr sz="1200" b="1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200" b="1" spc="5" dirty="0">
                <a:solidFill>
                  <a:srgbClr val="001F5F"/>
                </a:solidFill>
                <a:latin typeface="Arial"/>
                <a:cs typeface="Arial"/>
              </a:rPr>
              <a:t>до</a:t>
            </a:r>
            <a:r>
              <a:rPr sz="1200" b="1" spc="-5" dirty="0">
                <a:solidFill>
                  <a:srgbClr val="001F5F"/>
                </a:solidFill>
                <a:latin typeface="Arial"/>
                <a:cs typeface="Arial"/>
              </a:rPr>
              <a:t>к</a:t>
            </a:r>
            <a:r>
              <a:rPr sz="1200" b="1" spc="-45" dirty="0">
                <a:solidFill>
                  <a:srgbClr val="001F5F"/>
                </a:solidFill>
                <a:latin typeface="Arial"/>
                <a:cs typeface="Arial"/>
              </a:rPr>
              <a:t>у</a:t>
            </a:r>
            <a:r>
              <a:rPr sz="1200" b="1" spc="-50" dirty="0">
                <a:solidFill>
                  <a:srgbClr val="001F5F"/>
                </a:solidFill>
                <a:latin typeface="Arial"/>
                <a:cs typeface="Arial"/>
              </a:rPr>
              <a:t>м</a:t>
            </a:r>
            <a:r>
              <a:rPr sz="1200" b="1" dirty="0">
                <a:solidFill>
                  <a:srgbClr val="001F5F"/>
                </a:solidFill>
                <a:latin typeface="Arial"/>
                <a:cs typeface="Arial"/>
              </a:rPr>
              <a:t>е</a:t>
            </a:r>
            <a:r>
              <a:rPr sz="1200" b="1" spc="-5" dirty="0">
                <a:solidFill>
                  <a:srgbClr val="001F5F"/>
                </a:solidFill>
                <a:latin typeface="Arial"/>
                <a:cs typeface="Arial"/>
              </a:rPr>
              <a:t>н</a:t>
            </a:r>
            <a:r>
              <a:rPr sz="1200" b="1" spc="-60" dirty="0">
                <a:solidFill>
                  <a:srgbClr val="001F5F"/>
                </a:solidFill>
                <a:latin typeface="Arial"/>
                <a:cs typeface="Arial"/>
              </a:rPr>
              <a:t>т</a:t>
            </a:r>
            <a:r>
              <a:rPr sz="1200" b="1" spc="5" dirty="0">
                <a:solidFill>
                  <a:srgbClr val="001F5F"/>
                </a:solidFill>
                <a:latin typeface="Arial"/>
                <a:cs typeface="Arial"/>
              </a:rPr>
              <a:t>о</a:t>
            </a:r>
            <a:r>
              <a:rPr sz="1200" b="1" dirty="0">
                <a:solidFill>
                  <a:srgbClr val="001F5F"/>
                </a:solidFill>
                <a:latin typeface="Arial"/>
                <a:cs typeface="Arial"/>
              </a:rPr>
              <a:t>в</a:t>
            </a:r>
            <a:r>
              <a:rPr sz="1200" b="1" spc="8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1F5F"/>
                </a:solidFill>
                <a:latin typeface="Arial"/>
                <a:cs typeface="Arial"/>
              </a:rPr>
              <a:t>с</a:t>
            </a:r>
            <a:r>
              <a:rPr sz="1200" b="1" spc="5" dirty="0">
                <a:solidFill>
                  <a:srgbClr val="001F5F"/>
                </a:solidFill>
                <a:latin typeface="Arial"/>
                <a:cs typeface="Arial"/>
              </a:rPr>
              <a:t>о</a:t>
            </a:r>
            <a:r>
              <a:rPr sz="1200" b="1" spc="-20" dirty="0">
                <a:solidFill>
                  <a:srgbClr val="001F5F"/>
                </a:solidFill>
                <a:latin typeface="Arial"/>
                <a:cs typeface="Arial"/>
              </a:rPr>
              <a:t>г</a:t>
            </a:r>
            <a:r>
              <a:rPr sz="1200" b="1" dirty="0">
                <a:solidFill>
                  <a:srgbClr val="001F5F"/>
                </a:solidFill>
                <a:latin typeface="Arial"/>
                <a:cs typeface="Arial"/>
              </a:rPr>
              <a:t>лас</a:t>
            </a:r>
            <a:r>
              <a:rPr sz="1200" b="1" spc="-5" dirty="0">
                <a:solidFill>
                  <a:srgbClr val="001F5F"/>
                </a:solidFill>
                <a:latin typeface="Arial"/>
                <a:cs typeface="Arial"/>
              </a:rPr>
              <a:t>н</a:t>
            </a:r>
            <a:r>
              <a:rPr sz="1200" b="1" dirty="0">
                <a:solidFill>
                  <a:srgbClr val="001F5F"/>
                </a:solidFill>
                <a:latin typeface="Arial"/>
                <a:cs typeface="Arial"/>
              </a:rPr>
              <a:t>о</a:t>
            </a:r>
            <a:r>
              <a:rPr sz="1200" b="1" spc="-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1F5F"/>
                </a:solidFill>
                <a:latin typeface="Arial"/>
                <a:cs typeface="Arial"/>
              </a:rPr>
              <a:t>П</a:t>
            </a:r>
            <a:r>
              <a:rPr sz="1200" b="1" spc="10" dirty="0">
                <a:solidFill>
                  <a:srgbClr val="001F5F"/>
                </a:solidFill>
                <a:latin typeface="Arial"/>
                <a:cs typeface="Arial"/>
              </a:rPr>
              <a:t>о</a:t>
            </a:r>
            <a:r>
              <a:rPr sz="1200" b="1" spc="-15" dirty="0">
                <a:solidFill>
                  <a:srgbClr val="001F5F"/>
                </a:solidFill>
                <a:latin typeface="Arial"/>
                <a:cs typeface="Arial"/>
              </a:rPr>
              <a:t>р</a:t>
            </a:r>
            <a:r>
              <a:rPr sz="1200" b="1" spc="-5" dirty="0">
                <a:solidFill>
                  <a:srgbClr val="001F5F"/>
                </a:solidFill>
                <a:latin typeface="Arial"/>
                <a:cs typeface="Arial"/>
              </a:rPr>
              <a:t>я</a:t>
            </a:r>
            <a:r>
              <a:rPr sz="1200" b="1" spc="5" dirty="0">
                <a:solidFill>
                  <a:srgbClr val="001F5F"/>
                </a:solidFill>
                <a:latin typeface="Arial"/>
                <a:cs typeface="Arial"/>
              </a:rPr>
              <a:t>д</a:t>
            </a:r>
            <a:r>
              <a:rPr sz="1200" b="1" spc="-5" dirty="0">
                <a:solidFill>
                  <a:srgbClr val="001F5F"/>
                </a:solidFill>
                <a:latin typeface="Arial"/>
                <a:cs typeface="Arial"/>
              </a:rPr>
              <a:t>к</a:t>
            </a:r>
            <a:r>
              <a:rPr sz="1200" b="1" dirty="0">
                <a:solidFill>
                  <a:srgbClr val="001F5F"/>
                </a:solidFill>
                <a:latin typeface="Arial"/>
                <a:cs typeface="Arial"/>
              </a:rPr>
              <a:t>у</a:t>
            </a:r>
            <a:r>
              <a:rPr sz="1200" b="1" spc="-9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1F5F"/>
                </a:solidFill>
                <a:latin typeface="Arial"/>
                <a:cs typeface="Arial"/>
              </a:rPr>
              <a:t>45</a:t>
            </a:r>
            <a:r>
              <a:rPr sz="1200" b="1" spc="10" dirty="0">
                <a:solidFill>
                  <a:srgbClr val="001F5F"/>
                </a:solidFill>
                <a:latin typeface="Arial"/>
                <a:cs typeface="Arial"/>
              </a:rPr>
              <a:t>8</a:t>
            </a:r>
            <a:r>
              <a:rPr sz="1200" b="1" dirty="0">
                <a:solidFill>
                  <a:srgbClr val="001F5F"/>
                </a:solidFill>
                <a:latin typeface="Arial"/>
                <a:cs typeface="Arial"/>
              </a:rPr>
              <a:t>: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250">
              <a:latin typeface="Arial"/>
              <a:cs typeface="Arial"/>
            </a:endParaRPr>
          </a:p>
          <a:p>
            <a:pPr marL="12700" marR="1239520">
              <a:lnSpc>
                <a:spcPct val="100000"/>
              </a:lnSpc>
            </a:pPr>
            <a:r>
              <a:rPr sz="1200" b="1" dirty="0">
                <a:solidFill>
                  <a:srgbClr val="001F5F"/>
                </a:solidFill>
                <a:latin typeface="Arial"/>
                <a:cs typeface="Arial"/>
              </a:rPr>
              <a:t>Для </a:t>
            </a:r>
            <a:r>
              <a:rPr sz="1200" b="1" spc="-10" dirty="0">
                <a:solidFill>
                  <a:srgbClr val="001F5F"/>
                </a:solidFill>
                <a:latin typeface="Arial"/>
                <a:cs typeface="Arial"/>
              </a:rPr>
              <a:t>зачисления </a:t>
            </a:r>
            <a:r>
              <a:rPr sz="1200" b="1" dirty="0">
                <a:solidFill>
                  <a:srgbClr val="001F5F"/>
                </a:solidFill>
                <a:latin typeface="Arial"/>
                <a:cs typeface="Arial"/>
              </a:rPr>
              <a:t>в первый класс </a:t>
            </a:r>
            <a:r>
              <a:rPr sz="1200" b="1" spc="-5" dirty="0">
                <a:solidFill>
                  <a:srgbClr val="001F5F"/>
                </a:solidFill>
                <a:latin typeface="Arial"/>
                <a:cs typeface="Arial"/>
              </a:rPr>
              <a:t>образовательной </a:t>
            </a:r>
            <a:r>
              <a:rPr sz="1200" b="1" spc="-10" dirty="0">
                <a:solidFill>
                  <a:srgbClr val="001F5F"/>
                </a:solidFill>
                <a:latin typeface="Arial"/>
                <a:cs typeface="Arial"/>
              </a:rPr>
              <a:t>организации </a:t>
            </a:r>
            <a:r>
              <a:rPr sz="1200" b="1" spc="-5" dirty="0">
                <a:solidFill>
                  <a:srgbClr val="001F5F"/>
                </a:solidFill>
                <a:latin typeface="Arial"/>
                <a:cs typeface="Arial"/>
              </a:rPr>
              <a:t>на </a:t>
            </a:r>
            <a:r>
              <a:rPr sz="1200" b="1" spc="-10" dirty="0">
                <a:solidFill>
                  <a:srgbClr val="001F5F"/>
                </a:solidFill>
                <a:latin typeface="Arial"/>
                <a:cs typeface="Arial"/>
              </a:rPr>
              <a:t>следующий учебный </a:t>
            </a:r>
            <a:r>
              <a:rPr sz="1200" b="1" spc="-15" dirty="0">
                <a:solidFill>
                  <a:srgbClr val="001F5F"/>
                </a:solidFill>
                <a:latin typeface="Arial"/>
                <a:cs typeface="Arial"/>
              </a:rPr>
              <a:t>год </a:t>
            </a:r>
            <a:r>
              <a:rPr sz="1200" b="1" spc="-3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001F5F"/>
                </a:solidFill>
                <a:latin typeface="Arial"/>
                <a:cs typeface="Arial"/>
              </a:rPr>
              <a:t>заявителем</a:t>
            </a:r>
            <a:r>
              <a:rPr sz="1200" b="1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Arial"/>
                <a:cs typeface="Arial"/>
              </a:rPr>
              <a:t>дополнительно</a:t>
            </a:r>
            <a:r>
              <a:rPr sz="1200" b="1" spc="-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200" b="1" spc="-15" dirty="0">
                <a:solidFill>
                  <a:srgbClr val="001F5F"/>
                </a:solidFill>
                <a:latin typeface="Arial"/>
                <a:cs typeface="Arial"/>
              </a:rPr>
              <a:t>представляются</a:t>
            </a:r>
            <a:r>
              <a:rPr sz="1200" b="1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Arial"/>
                <a:cs typeface="Arial"/>
              </a:rPr>
              <a:t>копии</a:t>
            </a:r>
            <a:r>
              <a:rPr sz="1200" b="1" spc="-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001F5F"/>
                </a:solidFill>
                <a:latin typeface="Arial"/>
                <a:cs typeface="Arial"/>
              </a:rPr>
              <a:t>следующих </a:t>
            </a:r>
            <a:r>
              <a:rPr sz="1200" b="1" spc="-15" dirty="0">
                <a:solidFill>
                  <a:srgbClr val="001F5F"/>
                </a:solidFill>
                <a:latin typeface="Arial"/>
                <a:cs typeface="Arial"/>
              </a:rPr>
              <a:t>документов:</a:t>
            </a:r>
            <a:endParaRPr sz="1200">
              <a:latin typeface="Arial"/>
              <a:cs typeface="Arial"/>
            </a:endParaRPr>
          </a:p>
          <a:p>
            <a:pPr marL="143510" indent="-131445">
              <a:lnSpc>
                <a:spcPct val="100000"/>
              </a:lnSpc>
              <a:spcBef>
                <a:spcPts val="5"/>
              </a:spcBef>
              <a:buFont typeface="Microsoft Sans Serif"/>
              <a:buChar char="•"/>
              <a:tabLst>
                <a:tab pos="144145" algn="l"/>
              </a:tabLst>
            </a:pPr>
            <a:r>
              <a:rPr sz="1200" b="1" spc="-10" dirty="0">
                <a:solidFill>
                  <a:srgbClr val="001F5F"/>
                </a:solidFill>
                <a:latin typeface="Arial"/>
                <a:cs typeface="Arial"/>
              </a:rPr>
              <a:t>заявление</a:t>
            </a:r>
            <a:r>
              <a:rPr sz="1200" b="1" spc="-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200" spc="-15" dirty="0">
                <a:solidFill>
                  <a:srgbClr val="C00000"/>
                </a:solidFill>
                <a:latin typeface="Microsoft Sans Serif"/>
                <a:cs typeface="Microsoft Sans Serif"/>
              </a:rPr>
              <a:t>по</a:t>
            </a:r>
            <a:r>
              <a:rPr sz="1200" spc="-5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200" spc="-10" dirty="0">
                <a:solidFill>
                  <a:srgbClr val="C00000"/>
                </a:solidFill>
                <a:latin typeface="Microsoft Sans Serif"/>
                <a:cs typeface="Microsoft Sans Serif"/>
              </a:rPr>
              <a:t>форме,</a:t>
            </a:r>
            <a:r>
              <a:rPr sz="1200" spc="-5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200" spc="-10" dirty="0">
                <a:solidFill>
                  <a:srgbClr val="C00000"/>
                </a:solidFill>
                <a:latin typeface="Microsoft Sans Serif"/>
                <a:cs typeface="Microsoft Sans Serif"/>
              </a:rPr>
              <a:t>установленной</a:t>
            </a:r>
            <a:r>
              <a:rPr sz="1200" spc="-55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200" spc="-15" dirty="0">
                <a:solidFill>
                  <a:srgbClr val="C00000"/>
                </a:solidFill>
                <a:latin typeface="Microsoft Sans Serif"/>
                <a:cs typeface="Microsoft Sans Serif"/>
              </a:rPr>
              <a:t>образовательной</a:t>
            </a:r>
            <a:r>
              <a:rPr sz="1200" spc="-55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200" spc="-10" dirty="0">
                <a:solidFill>
                  <a:srgbClr val="C00000"/>
                </a:solidFill>
                <a:latin typeface="Microsoft Sans Serif"/>
                <a:cs typeface="Microsoft Sans Serif"/>
              </a:rPr>
              <a:t>организацией;</a:t>
            </a:r>
            <a:endParaRPr sz="1200">
              <a:latin typeface="Microsoft Sans Serif"/>
              <a:cs typeface="Microsoft Sans Serif"/>
            </a:endParaRPr>
          </a:p>
          <a:p>
            <a:pPr marL="143510" indent="-131445">
              <a:lnSpc>
                <a:spcPct val="100000"/>
              </a:lnSpc>
              <a:buFont typeface="Microsoft Sans Serif"/>
              <a:buChar char="•"/>
              <a:tabLst>
                <a:tab pos="144145" algn="l"/>
              </a:tabLst>
            </a:pPr>
            <a:r>
              <a:rPr sz="1200" b="1" spc="-10" dirty="0">
                <a:solidFill>
                  <a:srgbClr val="001F5F"/>
                </a:solidFill>
                <a:latin typeface="Arial"/>
                <a:cs typeface="Arial"/>
              </a:rPr>
              <a:t>свидетельство</a:t>
            </a:r>
            <a:r>
              <a:rPr sz="1200" b="1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1F5F"/>
                </a:solidFill>
                <a:latin typeface="Arial"/>
                <a:cs typeface="Arial"/>
              </a:rPr>
              <a:t>о</a:t>
            </a:r>
            <a:r>
              <a:rPr sz="1200" b="1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Arial"/>
                <a:cs typeface="Arial"/>
              </a:rPr>
              <a:t>рождении</a:t>
            </a:r>
            <a:r>
              <a:rPr sz="1200" b="1" spc="-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Arial"/>
                <a:cs typeface="Arial"/>
              </a:rPr>
              <a:t>ребенка</a:t>
            </a:r>
            <a:r>
              <a:rPr sz="12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;</a:t>
            </a:r>
            <a:endParaRPr sz="1200">
              <a:latin typeface="Microsoft Sans Serif"/>
              <a:cs typeface="Microsoft Sans Serif"/>
            </a:endParaRPr>
          </a:p>
          <a:p>
            <a:pPr marL="143510" marR="1152525" indent="-131445">
              <a:lnSpc>
                <a:spcPct val="100000"/>
              </a:lnSpc>
              <a:buFont typeface="Microsoft Sans Serif"/>
              <a:buChar char="•"/>
              <a:tabLst>
                <a:tab pos="144145" algn="l"/>
              </a:tabLst>
            </a:pPr>
            <a:r>
              <a:rPr sz="1200" b="1" spc="-10" dirty="0">
                <a:solidFill>
                  <a:srgbClr val="001F5F"/>
                </a:solidFill>
                <a:latin typeface="Arial"/>
                <a:cs typeface="Arial"/>
              </a:rPr>
              <a:t>свидетельство</a:t>
            </a:r>
            <a:r>
              <a:rPr sz="1200" b="1" spc="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1F5F"/>
                </a:solidFill>
                <a:latin typeface="Arial"/>
                <a:cs typeface="Arial"/>
              </a:rPr>
              <a:t>о</a:t>
            </a:r>
            <a:r>
              <a:rPr sz="1200" b="1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Arial"/>
                <a:cs typeface="Arial"/>
              </a:rPr>
              <a:t>рождении</a:t>
            </a:r>
            <a:r>
              <a:rPr sz="1200" b="1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Arial"/>
                <a:cs typeface="Arial"/>
              </a:rPr>
              <a:t>полнородных</a:t>
            </a:r>
            <a:r>
              <a:rPr sz="1200" b="1" spc="-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1F5F"/>
                </a:solidFill>
                <a:latin typeface="Arial"/>
                <a:cs typeface="Arial"/>
              </a:rPr>
              <a:t>и</a:t>
            </a:r>
            <a:r>
              <a:rPr sz="1200" b="1" spc="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Arial"/>
                <a:cs typeface="Arial"/>
              </a:rPr>
              <a:t>неполнородных</a:t>
            </a:r>
            <a:r>
              <a:rPr sz="1200" b="1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001F5F"/>
                </a:solidFill>
                <a:latin typeface="Arial"/>
                <a:cs typeface="Arial"/>
              </a:rPr>
              <a:t>брата</a:t>
            </a:r>
            <a:r>
              <a:rPr sz="1200" b="1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1F5F"/>
                </a:solidFill>
                <a:latin typeface="Arial"/>
                <a:cs typeface="Arial"/>
              </a:rPr>
              <a:t>и</a:t>
            </a:r>
            <a:r>
              <a:rPr sz="1200" b="1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1F5F"/>
                </a:solidFill>
                <a:latin typeface="Arial"/>
                <a:cs typeface="Arial"/>
              </a:rPr>
              <a:t>(или)</a:t>
            </a:r>
            <a:r>
              <a:rPr sz="1200" b="1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001F5F"/>
                </a:solidFill>
                <a:latin typeface="Arial"/>
                <a:cs typeface="Arial"/>
              </a:rPr>
              <a:t>сестры</a:t>
            </a:r>
            <a:r>
              <a:rPr sz="1200" b="1" spc="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001F5F"/>
                </a:solidFill>
                <a:latin typeface="Microsoft Sans Serif"/>
                <a:cs typeface="Microsoft Sans Serif"/>
              </a:rPr>
              <a:t>(в</a:t>
            </a:r>
            <a:r>
              <a:rPr sz="1200" spc="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случае </a:t>
            </a:r>
            <a:r>
              <a:rPr sz="1200" spc="-30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использования</a:t>
            </a:r>
            <a:r>
              <a:rPr sz="1200" spc="-2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права</a:t>
            </a:r>
            <a:r>
              <a:rPr sz="1200" spc="29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2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преимущественного</a:t>
            </a:r>
            <a:r>
              <a:rPr sz="1200" spc="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приема</a:t>
            </a:r>
            <a:r>
              <a:rPr sz="12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200" dirty="0">
                <a:solidFill>
                  <a:srgbClr val="001F5F"/>
                </a:solidFill>
                <a:latin typeface="Microsoft Sans Serif"/>
                <a:cs typeface="Microsoft Sans Serif"/>
              </a:rPr>
              <a:t>на</a:t>
            </a:r>
            <a:r>
              <a:rPr sz="1200" spc="2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обучение</a:t>
            </a:r>
            <a:r>
              <a:rPr sz="12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2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по</a:t>
            </a:r>
            <a:r>
              <a:rPr sz="1200" spc="3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2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образовательным</a:t>
            </a:r>
            <a:r>
              <a:rPr sz="12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2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программам</a:t>
            </a:r>
            <a:endParaRPr sz="1200">
              <a:latin typeface="Microsoft Sans Serif"/>
              <a:cs typeface="Microsoft Sans Serif"/>
            </a:endParaRPr>
          </a:p>
          <a:p>
            <a:pPr marL="143510" marR="933450">
              <a:lnSpc>
                <a:spcPct val="100000"/>
              </a:lnSpc>
            </a:pPr>
            <a:r>
              <a:rPr sz="12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начального общего </a:t>
            </a:r>
            <a:r>
              <a:rPr sz="12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образования ребенка </a:t>
            </a:r>
            <a:r>
              <a:rPr sz="1200" dirty="0">
                <a:solidFill>
                  <a:srgbClr val="001F5F"/>
                </a:solidFill>
                <a:latin typeface="Microsoft Sans Serif"/>
                <a:cs typeface="Microsoft Sans Serif"/>
              </a:rPr>
              <a:t>в </a:t>
            </a:r>
            <a:r>
              <a:rPr sz="12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государственную </a:t>
            </a:r>
            <a:r>
              <a:rPr sz="1200" spc="30" dirty="0">
                <a:solidFill>
                  <a:srgbClr val="001F5F"/>
                </a:solidFill>
                <a:latin typeface="Microsoft Sans Serif"/>
                <a:cs typeface="Microsoft Sans Serif"/>
              </a:rPr>
              <a:t>или </a:t>
            </a:r>
            <a:r>
              <a:rPr sz="1200" spc="35" dirty="0">
                <a:solidFill>
                  <a:srgbClr val="001F5F"/>
                </a:solidFill>
                <a:latin typeface="Microsoft Sans Serif"/>
                <a:cs typeface="Microsoft Sans Serif"/>
              </a:rPr>
              <a:t>муниципальную </a:t>
            </a:r>
            <a:r>
              <a:rPr sz="12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образовательную </a:t>
            </a:r>
            <a:r>
              <a:rPr sz="1200" spc="-30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2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организацию,</a:t>
            </a:r>
            <a:r>
              <a:rPr sz="1200" spc="-5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200" dirty="0">
                <a:solidFill>
                  <a:srgbClr val="001F5F"/>
                </a:solidFill>
                <a:latin typeface="Microsoft Sans Serif"/>
                <a:cs typeface="Microsoft Sans Serif"/>
              </a:rPr>
              <a:t>в</a:t>
            </a:r>
            <a:r>
              <a:rPr sz="1200" spc="3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2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которой</a:t>
            </a:r>
            <a:r>
              <a:rPr sz="12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обучаются</a:t>
            </a:r>
            <a:r>
              <a:rPr sz="1200" spc="-3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2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его </a:t>
            </a:r>
            <a:r>
              <a:rPr sz="12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полнородные</a:t>
            </a:r>
            <a:r>
              <a:rPr sz="12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200" spc="7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неполнородные</a:t>
            </a:r>
            <a:r>
              <a:rPr sz="1200" spc="-4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брат</a:t>
            </a:r>
            <a:r>
              <a:rPr sz="12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200" spc="4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200" dirty="0">
                <a:solidFill>
                  <a:srgbClr val="001F5F"/>
                </a:solidFill>
                <a:latin typeface="Microsoft Sans Serif"/>
                <a:cs typeface="Microsoft Sans Serif"/>
              </a:rPr>
              <a:t>(или)</a:t>
            </a:r>
            <a:r>
              <a:rPr sz="12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сестра);</a:t>
            </a:r>
            <a:endParaRPr sz="1200">
              <a:latin typeface="Microsoft Sans Serif"/>
              <a:cs typeface="Microsoft Sans Serif"/>
            </a:endParaRPr>
          </a:p>
          <a:p>
            <a:pPr marL="143510" marR="410209" indent="-131445">
              <a:lnSpc>
                <a:spcPct val="100000"/>
              </a:lnSpc>
              <a:spcBef>
                <a:spcPts val="5"/>
              </a:spcBef>
              <a:buFont typeface="Microsoft Sans Serif"/>
              <a:buChar char="•"/>
              <a:tabLst>
                <a:tab pos="144145" algn="l"/>
              </a:tabLst>
            </a:pPr>
            <a:r>
              <a:rPr sz="1200" b="1" spc="-15" dirty="0">
                <a:solidFill>
                  <a:srgbClr val="001F5F"/>
                </a:solidFill>
                <a:latin typeface="Arial"/>
                <a:cs typeface="Arial"/>
              </a:rPr>
              <a:t>документ</a:t>
            </a:r>
            <a:r>
              <a:rPr sz="1200" b="1" spc="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1F5F"/>
                </a:solidFill>
                <a:latin typeface="Arial"/>
                <a:cs typeface="Arial"/>
              </a:rPr>
              <a:t>о</a:t>
            </a:r>
            <a:r>
              <a:rPr sz="1200" b="1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001F5F"/>
                </a:solidFill>
                <a:latin typeface="Arial"/>
                <a:cs typeface="Arial"/>
              </a:rPr>
              <a:t>регистрации</a:t>
            </a:r>
            <a:r>
              <a:rPr sz="1200" b="1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Arial"/>
                <a:cs typeface="Arial"/>
              </a:rPr>
              <a:t>ребенка</a:t>
            </a:r>
            <a:r>
              <a:rPr sz="1200" b="1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Arial"/>
                <a:cs typeface="Arial"/>
              </a:rPr>
              <a:t>по</a:t>
            </a:r>
            <a:r>
              <a:rPr sz="1200" b="1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001F5F"/>
                </a:solidFill>
                <a:latin typeface="Arial"/>
                <a:cs typeface="Arial"/>
              </a:rPr>
              <a:t>месту</a:t>
            </a:r>
            <a:r>
              <a:rPr sz="1200" b="1" spc="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200" b="1" spc="-15" dirty="0">
                <a:solidFill>
                  <a:srgbClr val="001F5F"/>
                </a:solidFill>
                <a:latin typeface="Arial"/>
                <a:cs typeface="Arial"/>
              </a:rPr>
              <a:t>жительства</a:t>
            </a:r>
            <a:r>
              <a:rPr sz="1200" b="1" spc="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1F5F"/>
                </a:solidFill>
                <a:latin typeface="Arial"/>
                <a:cs typeface="Arial"/>
              </a:rPr>
              <a:t>или</a:t>
            </a:r>
            <a:r>
              <a:rPr sz="1200" b="1" spc="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Arial"/>
                <a:cs typeface="Arial"/>
              </a:rPr>
              <a:t>по</a:t>
            </a:r>
            <a:r>
              <a:rPr sz="1200" b="1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001F5F"/>
                </a:solidFill>
                <a:latin typeface="Arial"/>
                <a:cs typeface="Arial"/>
              </a:rPr>
              <a:t>месту</a:t>
            </a:r>
            <a:r>
              <a:rPr sz="1200" b="1" spc="8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001F5F"/>
                </a:solidFill>
                <a:latin typeface="Arial"/>
                <a:cs typeface="Arial"/>
              </a:rPr>
              <a:t>пребывания</a:t>
            </a:r>
            <a:r>
              <a:rPr sz="1200" b="1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001F5F"/>
                </a:solidFill>
                <a:latin typeface="Microsoft Sans Serif"/>
                <a:cs typeface="Microsoft Sans Serif"/>
              </a:rPr>
              <a:t>на</a:t>
            </a:r>
            <a:r>
              <a:rPr sz="1200" spc="2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2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закрепленной </a:t>
            </a:r>
            <a:r>
              <a:rPr sz="12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 территории</a:t>
            </a:r>
            <a:r>
              <a:rPr sz="1200" spc="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200" dirty="0">
                <a:solidFill>
                  <a:srgbClr val="001F5F"/>
                </a:solidFill>
                <a:latin typeface="Microsoft Sans Serif"/>
                <a:cs typeface="Microsoft Sans Serif"/>
              </a:rPr>
              <a:t>или</a:t>
            </a:r>
            <a:r>
              <a:rPr sz="1200" spc="4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справка</a:t>
            </a:r>
            <a:r>
              <a:rPr sz="1200" spc="-6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200" dirty="0">
                <a:solidFill>
                  <a:srgbClr val="001F5F"/>
                </a:solidFill>
                <a:latin typeface="Microsoft Sans Serif"/>
                <a:cs typeface="Microsoft Sans Serif"/>
              </a:rPr>
              <a:t>о</a:t>
            </a:r>
            <a:r>
              <a:rPr sz="1200" spc="3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приеме</a:t>
            </a:r>
            <a:r>
              <a:rPr sz="12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2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документов</a:t>
            </a:r>
            <a:r>
              <a:rPr sz="12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200" dirty="0">
                <a:solidFill>
                  <a:srgbClr val="001F5F"/>
                </a:solidFill>
                <a:latin typeface="Microsoft Sans Serif"/>
                <a:cs typeface="Microsoft Sans Serif"/>
              </a:rPr>
              <a:t>для</a:t>
            </a:r>
            <a:r>
              <a:rPr sz="1200" spc="4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оформления</a:t>
            </a:r>
            <a:r>
              <a:rPr sz="1200" spc="-4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регистрации</a:t>
            </a:r>
            <a:r>
              <a:rPr sz="1200" spc="1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2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по</a:t>
            </a:r>
            <a:r>
              <a:rPr sz="1200" spc="3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месту</a:t>
            </a:r>
            <a:r>
              <a:rPr sz="120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2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жительства</a:t>
            </a:r>
            <a:r>
              <a:rPr sz="1200" spc="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200" dirty="0">
                <a:solidFill>
                  <a:srgbClr val="001F5F"/>
                </a:solidFill>
                <a:latin typeface="Microsoft Sans Serif"/>
                <a:cs typeface="Microsoft Sans Serif"/>
              </a:rPr>
              <a:t>(в</a:t>
            </a:r>
            <a:r>
              <a:rPr sz="1200" spc="1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случае</a:t>
            </a:r>
            <a:endParaRPr sz="1200">
              <a:latin typeface="Microsoft Sans Serif"/>
              <a:cs typeface="Microsoft Sans Serif"/>
            </a:endParaRPr>
          </a:p>
          <a:p>
            <a:pPr marL="143510" marR="233045">
              <a:lnSpc>
                <a:spcPct val="100000"/>
              </a:lnSpc>
            </a:pPr>
            <a:r>
              <a:rPr sz="12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приема</a:t>
            </a:r>
            <a:r>
              <a:rPr sz="1200" spc="-2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200" dirty="0">
                <a:solidFill>
                  <a:srgbClr val="001F5F"/>
                </a:solidFill>
                <a:latin typeface="Microsoft Sans Serif"/>
                <a:cs typeface="Microsoft Sans Serif"/>
              </a:rPr>
              <a:t>на </a:t>
            </a:r>
            <a:r>
              <a:rPr sz="12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обучение</a:t>
            </a:r>
            <a:r>
              <a:rPr sz="12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2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ребенка,</a:t>
            </a:r>
            <a:r>
              <a:rPr sz="1200" spc="-5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2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проживающего</a:t>
            </a:r>
            <a:r>
              <a:rPr sz="12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200" dirty="0">
                <a:solidFill>
                  <a:srgbClr val="001F5F"/>
                </a:solidFill>
                <a:latin typeface="Microsoft Sans Serif"/>
                <a:cs typeface="Microsoft Sans Serif"/>
              </a:rPr>
              <a:t>на</a:t>
            </a:r>
            <a:r>
              <a:rPr sz="1200" spc="2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2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закрепленной</a:t>
            </a:r>
            <a:r>
              <a:rPr sz="12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территории,</a:t>
            </a:r>
            <a:r>
              <a:rPr sz="1200" spc="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200" dirty="0">
                <a:solidFill>
                  <a:srgbClr val="001F5F"/>
                </a:solidFill>
                <a:latin typeface="Microsoft Sans Serif"/>
                <a:cs typeface="Microsoft Sans Serif"/>
              </a:rPr>
              <a:t>или</a:t>
            </a:r>
            <a:r>
              <a:rPr sz="1200" spc="4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200" dirty="0">
                <a:solidFill>
                  <a:srgbClr val="001F5F"/>
                </a:solidFill>
                <a:latin typeface="Microsoft Sans Serif"/>
                <a:cs typeface="Microsoft Sans Serif"/>
              </a:rPr>
              <a:t>в</a:t>
            </a:r>
            <a:r>
              <a:rPr sz="1200" spc="3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случае</a:t>
            </a:r>
            <a:r>
              <a:rPr sz="1200" spc="3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использования</a:t>
            </a:r>
            <a:r>
              <a:rPr sz="1200" spc="-2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права </a:t>
            </a:r>
            <a:r>
              <a:rPr sz="1200" spc="-30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2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внеочередного</a:t>
            </a:r>
            <a:r>
              <a:rPr sz="12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200" dirty="0">
                <a:solidFill>
                  <a:srgbClr val="001F5F"/>
                </a:solidFill>
                <a:latin typeface="Microsoft Sans Serif"/>
                <a:cs typeface="Microsoft Sans Serif"/>
              </a:rPr>
              <a:t>или</a:t>
            </a:r>
            <a:r>
              <a:rPr sz="1200" spc="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2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первоочередного</a:t>
            </a:r>
            <a:r>
              <a:rPr sz="1200" spc="-10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приема);</a:t>
            </a:r>
            <a:endParaRPr sz="1200">
              <a:latin typeface="Microsoft Sans Serif"/>
              <a:cs typeface="Microsoft Sans Serif"/>
            </a:endParaRPr>
          </a:p>
          <a:p>
            <a:pPr marL="143510" marR="5080" indent="-131445">
              <a:lnSpc>
                <a:spcPct val="100000"/>
              </a:lnSpc>
              <a:buChar char="•"/>
              <a:tabLst>
                <a:tab pos="144145" algn="l"/>
              </a:tabLst>
            </a:pPr>
            <a:r>
              <a:rPr sz="1200" spc="-30" dirty="0">
                <a:solidFill>
                  <a:srgbClr val="001F5F"/>
                </a:solidFill>
                <a:latin typeface="Microsoft Sans Serif"/>
                <a:cs typeface="Microsoft Sans Serif"/>
              </a:rPr>
              <a:t>документ,</a:t>
            </a:r>
            <a:r>
              <a:rPr sz="1200" spc="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подтверждающий</a:t>
            </a:r>
            <a:r>
              <a:rPr sz="1200" spc="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право</a:t>
            </a:r>
            <a:r>
              <a:rPr sz="12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 внеочередного,</a:t>
            </a:r>
            <a:r>
              <a:rPr sz="12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2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первоочередного</a:t>
            </a:r>
            <a:r>
              <a:rPr sz="12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200" dirty="0">
                <a:solidFill>
                  <a:srgbClr val="001F5F"/>
                </a:solidFill>
                <a:latin typeface="Microsoft Sans Serif"/>
                <a:cs typeface="Microsoft Sans Serif"/>
              </a:rPr>
              <a:t>или</a:t>
            </a:r>
            <a:r>
              <a:rPr sz="1200" spc="5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2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преимущественного</a:t>
            </a:r>
            <a:r>
              <a:rPr sz="1200" spc="-4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приема </a:t>
            </a:r>
            <a:r>
              <a:rPr sz="1200" dirty="0">
                <a:solidFill>
                  <a:srgbClr val="001F5F"/>
                </a:solidFill>
                <a:latin typeface="Microsoft Sans Serif"/>
                <a:cs typeface="Microsoft Sans Serif"/>
              </a:rPr>
              <a:t>на</a:t>
            </a:r>
            <a:r>
              <a:rPr sz="1200" spc="1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обучение </a:t>
            </a:r>
            <a:r>
              <a:rPr sz="1200" spc="-30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200" dirty="0">
                <a:solidFill>
                  <a:srgbClr val="001F5F"/>
                </a:solidFill>
                <a:latin typeface="Microsoft Sans Serif"/>
                <a:cs typeface="Microsoft Sans Serif"/>
              </a:rPr>
              <a:t>в </a:t>
            </a:r>
            <a:r>
              <a:rPr sz="12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государственные</a:t>
            </a:r>
            <a:r>
              <a:rPr sz="12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2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образовательные</a:t>
            </a:r>
            <a:r>
              <a:rPr sz="1200" spc="-5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2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организации</a:t>
            </a:r>
            <a:r>
              <a:rPr sz="12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(справку</a:t>
            </a:r>
            <a:r>
              <a:rPr sz="1200" spc="-4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200" dirty="0">
                <a:solidFill>
                  <a:srgbClr val="001F5F"/>
                </a:solidFill>
                <a:latin typeface="Microsoft Sans Serif"/>
                <a:cs typeface="Microsoft Sans Serif"/>
              </a:rPr>
              <a:t>с</a:t>
            </a:r>
            <a:r>
              <a:rPr sz="1200" spc="4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2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места</a:t>
            </a:r>
            <a:r>
              <a:rPr sz="12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 работы</a:t>
            </a:r>
            <a:r>
              <a:rPr sz="1200" spc="2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2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родителя(ей)</a:t>
            </a:r>
            <a:r>
              <a:rPr sz="1200" spc="1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2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(законного(ых)</a:t>
            </a:r>
            <a:endParaRPr sz="1200">
              <a:latin typeface="Microsoft Sans Serif"/>
              <a:cs typeface="Microsoft Sans Serif"/>
            </a:endParaRPr>
          </a:p>
          <a:p>
            <a:pPr marL="143510">
              <a:lnSpc>
                <a:spcPct val="100000"/>
              </a:lnSpc>
              <a:spcBef>
                <a:spcPts val="5"/>
              </a:spcBef>
            </a:pPr>
            <a:r>
              <a:rPr sz="12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представителя(ей)</a:t>
            </a:r>
            <a:r>
              <a:rPr sz="1200" spc="-3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2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ребенка,</a:t>
            </a:r>
            <a:r>
              <a:rPr sz="1200" spc="-3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справку</a:t>
            </a:r>
            <a:r>
              <a:rPr sz="1200" spc="1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2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уполномоченного</a:t>
            </a:r>
            <a:r>
              <a:rPr sz="1200" spc="-6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2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органа,</a:t>
            </a:r>
            <a:r>
              <a:rPr sz="1200" spc="-3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решение</a:t>
            </a:r>
            <a:r>
              <a:rPr sz="1200" spc="-4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2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суда</a:t>
            </a:r>
            <a:r>
              <a:rPr sz="1200" spc="3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200" spc="3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200" spc="-25" dirty="0">
                <a:solidFill>
                  <a:srgbClr val="001F5F"/>
                </a:solidFill>
                <a:latin typeface="Microsoft Sans Serif"/>
                <a:cs typeface="Microsoft Sans Serif"/>
              </a:rPr>
              <a:t>т.д.);</a:t>
            </a:r>
            <a:endParaRPr sz="1200">
              <a:latin typeface="Microsoft Sans Serif"/>
              <a:cs typeface="Microsoft Sans Serif"/>
            </a:endParaRPr>
          </a:p>
          <a:p>
            <a:pPr marL="143510" indent="-131445">
              <a:lnSpc>
                <a:spcPct val="100000"/>
              </a:lnSpc>
              <a:buFont typeface="Microsoft Sans Serif"/>
              <a:buChar char="•"/>
              <a:tabLst>
                <a:tab pos="144145" algn="l"/>
              </a:tabLst>
            </a:pPr>
            <a:r>
              <a:rPr sz="1200" b="1" spc="-5" dirty="0">
                <a:solidFill>
                  <a:srgbClr val="001F5F"/>
                </a:solidFill>
                <a:latin typeface="Arial"/>
                <a:cs typeface="Arial"/>
              </a:rPr>
              <a:t>заключение</a:t>
            </a:r>
            <a:r>
              <a:rPr sz="1200" b="1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001F5F"/>
                </a:solidFill>
                <a:latin typeface="Arial"/>
                <a:cs typeface="Arial"/>
              </a:rPr>
              <a:t>психолого-медико-педагогической</a:t>
            </a:r>
            <a:r>
              <a:rPr sz="1200" b="1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001F5F"/>
                </a:solidFill>
                <a:latin typeface="Arial"/>
                <a:cs typeface="Arial"/>
              </a:rPr>
              <a:t>комиссии</a:t>
            </a:r>
            <a:r>
              <a:rPr sz="1200" b="1" spc="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C00000"/>
                </a:solidFill>
                <a:latin typeface="Microsoft Sans Serif"/>
                <a:cs typeface="Microsoft Sans Serif"/>
              </a:rPr>
              <a:t>(при наличии)</a:t>
            </a:r>
            <a:r>
              <a:rPr sz="12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;</a:t>
            </a:r>
            <a:endParaRPr sz="1200">
              <a:latin typeface="Microsoft Sans Serif"/>
              <a:cs typeface="Microsoft Sans Serif"/>
            </a:endParaRPr>
          </a:p>
          <a:p>
            <a:pPr marL="143510" marR="239395" indent="-131445">
              <a:lnSpc>
                <a:spcPct val="100000"/>
              </a:lnSpc>
              <a:buFont typeface="Microsoft Sans Serif"/>
              <a:buChar char="•"/>
              <a:tabLst>
                <a:tab pos="144145" algn="l"/>
              </a:tabLst>
            </a:pPr>
            <a:r>
              <a:rPr sz="1200" b="1" spc="-5" dirty="0">
                <a:solidFill>
                  <a:srgbClr val="001F5F"/>
                </a:solidFill>
                <a:latin typeface="Arial"/>
                <a:cs typeface="Arial"/>
              </a:rPr>
              <a:t>разрешение</a:t>
            </a:r>
            <a:r>
              <a:rPr sz="1200" b="1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1F5F"/>
                </a:solidFill>
                <a:latin typeface="Arial"/>
                <a:cs typeface="Arial"/>
              </a:rPr>
              <a:t>о</a:t>
            </a:r>
            <a:r>
              <a:rPr sz="1200" b="1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200" b="1" spc="-15" dirty="0">
                <a:solidFill>
                  <a:srgbClr val="001F5F"/>
                </a:solidFill>
                <a:latin typeface="Arial"/>
                <a:cs typeface="Arial"/>
              </a:rPr>
              <a:t>приеме</a:t>
            </a:r>
            <a:r>
              <a:rPr sz="1200" b="1" spc="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1F5F"/>
                </a:solidFill>
                <a:latin typeface="Arial"/>
                <a:cs typeface="Arial"/>
              </a:rPr>
              <a:t>в</a:t>
            </a:r>
            <a:r>
              <a:rPr sz="1200" b="1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1F5F"/>
                </a:solidFill>
                <a:latin typeface="Arial"/>
                <a:cs typeface="Arial"/>
              </a:rPr>
              <a:t>первый класс</a:t>
            </a:r>
            <a:r>
              <a:rPr sz="1200" b="1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2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образовательной</a:t>
            </a:r>
            <a:r>
              <a:rPr sz="12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 организации </a:t>
            </a:r>
            <a:r>
              <a:rPr sz="12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ребенка</a:t>
            </a:r>
            <a:r>
              <a:rPr sz="1200" spc="1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200" b="1" dirty="0">
                <a:solidFill>
                  <a:srgbClr val="001F5F"/>
                </a:solidFill>
                <a:latin typeface="Arial"/>
                <a:cs typeface="Arial"/>
              </a:rPr>
              <a:t>до</a:t>
            </a:r>
            <a:r>
              <a:rPr sz="1200" b="1" spc="-10" dirty="0">
                <a:solidFill>
                  <a:srgbClr val="001F5F"/>
                </a:solidFill>
                <a:latin typeface="Arial"/>
                <a:cs typeface="Arial"/>
              </a:rPr>
              <a:t> достижения</a:t>
            </a:r>
            <a:r>
              <a:rPr sz="1200" b="1" spc="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1F5F"/>
                </a:solidFill>
                <a:latin typeface="Arial"/>
                <a:cs typeface="Arial"/>
              </a:rPr>
              <a:t>им</a:t>
            </a:r>
            <a:r>
              <a:rPr sz="1200" b="1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001F5F"/>
                </a:solidFill>
                <a:latin typeface="Arial"/>
                <a:cs typeface="Arial"/>
              </a:rPr>
              <a:t>возраста </a:t>
            </a:r>
            <a:r>
              <a:rPr sz="1200" b="1" spc="-3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200" b="1" spc="-25" dirty="0">
                <a:solidFill>
                  <a:srgbClr val="C00000"/>
                </a:solidFill>
                <a:latin typeface="Arial"/>
                <a:cs typeface="Arial"/>
              </a:rPr>
              <a:t>шести</a:t>
            </a:r>
            <a:r>
              <a:rPr sz="1200" b="1" spc="8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spc="-15" dirty="0">
                <a:solidFill>
                  <a:srgbClr val="C00000"/>
                </a:solidFill>
                <a:latin typeface="Arial"/>
                <a:cs typeface="Arial"/>
              </a:rPr>
              <a:t>лет</a:t>
            </a:r>
            <a:r>
              <a:rPr sz="1200" b="1" spc="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и</a:t>
            </a:r>
            <a:r>
              <a:rPr sz="1200" b="1" spc="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spc="-25" dirty="0">
                <a:solidFill>
                  <a:srgbClr val="C00000"/>
                </a:solidFill>
                <a:latin typeface="Arial"/>
                <a:cs typeface="Arial"/>
              </a:rPr>
              <a:t>шести</a:t>
            </a:r>
            <a:r>
              <a:rPr sz="1200" b="1" spc="6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001F5F"/>
                </a:solidFill>
                <a:latin typeface="Arial"/>
                <a:cs typeface="Arial"/>
              </a:rPr>
              <a:t>месяцев</a:t>
            </a:r>
            <a:r>
              <a:rPr sz="1200" b="1" spc="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F243E"/>
                </a:solidFill>
                <a:latin typeface="Arial"/>
                <a:cs typeface="Arial"/>
              </a:rPr>
              <a:t>или</a:t>
            </a:r>
            <a:r>
              <a:rPr sz="1200" b="1" spc="-10" dirty="0">
                <a:solidFill>
                  <a:srgbClr val="0F243E"/>
                </a:solidFill>
                <a:latin typeface="Arial"/>
                <a:cs typeface="Arial"/>
              </a:rPr>
              <a:t> после</a:t>
            </a:r>
            <a:r>
              <a:rPr sz="1200" b="1" spc="-20" dirty="0">
                <a:solidFill>
                  <a:srgbClr val="0F243E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0F243E"/>
                </a:solidFill>
                <a:latin typeface="Arial"/>
                <a:cs typeface="Arial"/>
              </a:rPr>
              <a:t>достижения</a:t>
            </a:r>
            <a:r>
              <a:rPr sz="1200" b="1" spc="30" dirty="0">
                <a:solidFill>
                  <a:srgbClr val="0F243E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F243E"/>
                </a:solidFill>
                <a:latin typeface="Arial"/>
                <a:cs typeface="Arial"/>
              </a:rPr>
              <a:t>им</a:t>
            </a:r>
            <a:r>
              <a:rPr sz="1200" b="1" spc="-20" dirty="0">
                <a:solidFill>
                  <a:srgbClr val="0F243E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0F243E"/>
                </a:solidFill>
                <a:latin typeface="Arial"/>
                <a:cs typeface="Arial"/>
              </a:rPr>
              <a:t>возраста</a:t>
            </a:r>
            <a:r>
              <a:rPr sz="1200" b="1" spc="10" dirty="0">
                <a:solidFill>
                  <a:srgbClr val="0F243E"/>
                </a:solidFill>
                <a:latin typeface="Arial"/>
                <a:cs typeface="Arial"/>
              </a:rPr>
              <a:t> </a:t>
            </a:r>
            <a:r>
              <a:rPr sz="1200" b="1" spc="-15" dirty="0">
                <a:solidFill>
                  <a:srgbClr val="C00000"/>
                </a:solidFill>
                <a:latin typeface="Arial"/>
                <a:cs typeface="Arial"/>
              </a:rPr>
              <a:t>восьми</a:t>
            </a:r>
            <a:r>
              <a:rPr sz="1200" b="1" spc="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spc="-15" dirty="0">
                <a:solidFill>
                  <a:srgbClr val="C00000"/>
                </a:solidFill>
                <a:latin typeface="Arial"/>
                <a:cs typeface="Arial"/>
              </a:rPr>
              <a:t>лет</a:t>
            </a:r>
            <a:r>
              <a:rPr sz="1200" b="1" spc="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C00000"/>
                </a:solidFill>
                <a:latin typeface="Microsoft Sans Serif"/>
                <a:cs typeface="Microsoft Sans Serif"/>
              </a:rPr>
              <a:t>(при</a:t>
            </a:r>
            <a:r>
              <a:rPr sz="1200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200" spc="-10" dirty="0">
                <a:solidFill>
                  <a:srgbClr val="C00000"/>
                </a:solidFill>
                <a:latin typeface="Microsoft Sans Serif"/>
                <a:cs typeface="Microsoft Sans Serif"/>
              </a:rPr>
              <a:t>зачислении</a:t>
            </a:r>
            <a:r>
              <a:rPr sz="1200" spc="-20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200" spc="-15" dirty="0">
                <a:solidFill>
                  <a:srgbClr val="C00000"/>
                </a:solidFill>
                <a:latin typeface="Microsoft Sans Serif"/>
                <a:cs typeface="Microsoft Sans Serif"/>
              </a:rPr>
              <a:t>ребенка</a:t>
            </a:r>
            <a:r>
              <a:rPr sz="1200" spc="30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200" dirty="0">
                <a:solidFill>
                  <a:srgbClr val="C00000"/>
                </a:solidFill>
                <a:latin typeface="Microsoft Sans Serif"/>
                <a:cs typeface="Microsoft Sans Serif"/>
              </a:rPr>
              <a:t>на </a:t>
            </a:r>
            <a:r>
              <a:rPr sz="1200" spc="5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200" spc="-10" dirty="0">
                <a:solidFill>
                  <a:srgbClr val="C00000"/>
                </a:solidFill>
                <a:latin typeface="Microsoft Sans Serif"/>
                <a:cs typeface="Microsoft Sans Serif"/>
              </a:rPr>
              <a:t>обучение</a:t>
            </a:r>
            <a:r>
              <a:rPr sz="1200" spc="30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200" dirty="0">
                <a:solidFill>
                  <a:srgbClr val="C00000"/>
                </a:solidFill>
                <a:latin typeface="Microsoft Sans Serif"/>
                <a:cs typeface="Microsoft Sans Serif"/>
              </a:rPr>
              <a:t>в</a:t>
            </a:r>
            <a:r>
              <a:rPr sz="1200" spc="-40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200" spc="-5" dirty="0">
                <a:solidFill>
                  <a:srgbClr val="C00000"/>
                </a:solidFill>
                <a:latin typeface="Microsoft Sans Serif"/>
                <a:cs typeface="Microsoft Sans Serif"/>
              </a:rPr>
              <a:t>первый</a:t>
            </a:r>
            <a:r>
              <a:rPr sz="1200" spc="-25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200" spc="-10" dirty="0">
                <a:solidFill>
                  <a:srgbClr val="C00000"/>
                </a:solidFill>
                <a:latin typeface="Microsoft Sans Serif"/>
                <a:cs typeface="Microsoft Sans Serif"/>
              </a:rPr>
              <a:t>класс</a:t>
            </a:r>
            <a:r>
              <a:rPr sz="1200" spc="60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200" spc="-5" dirty="0">
                <a:solidFill>
                  <a:srgbClr val="C00000"/>
                </a:solidFill>
                <a:latin typeface="Microsoft Sans Serif"/>
                <a:cs typeface="Microsoft Sans Serif"/>
              </a:rPr>
              <a:t>до</a:t>
            </a:r>
            <a:r>
              <a:rPr sz="1200" spc="30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200" spc="-10" dirty="0">
                <a:solidFill>
                  <a:srgbClr val="C00000"/>
                </a:solidFill>
                <a:latin typeface="Microsoft Sans Serif"/>
                <a:cs typeface="Microsoft Sans Serif"/>
              </a:rPr>
              <a:t>достижения</a:t>
            </a:r>
            <a:r>
              <a:rPr sz="1200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200" spc="-20" dirty="0">
                <a:solidFill>
                  <a:srgbClr val="C00000"/>
                </a:solidFill>
                <a:latin typeface="Microsoft Sans Serif"/>
                <a:cs typeface="Microsoft Sans Serif"/>
              </a:rPr>
              <a:t>им</a:t>
            </a:r>
            <a:r>
              <a:rPr sz="1200" spc="35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200" spc="-15" dirty="0">
                <a:solidFill>
                  <a:srgbClr val="C00000"/>
                </a:solidFill>
                <a:latin typeface="Microsoft Sans Serif"/>
                <a:cs typeface="Microsoft Sans Serif"/>
              </a:rPr>
              <a:t>возраста </a:t>
            </a:r>
            <a:r>
              <a:rPr sz="1200" spc="-5" dirty="0">
                <a:solidFill>
                  <a:srgbClr val="C00000"/>
                </a:solidFill>
                <a:latin typeface="Microsoft Sans Serif"/>
                <a:cs typeface="Microsoft Sans Serif"/>
              </a:rPr>
              <a:t>шести</a:t>
            </a:r>
            <a:r>
              <a:rPr sz="1200" spc="25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200" spc="-15" dirty="0">
                <a:solidFill>
                  <a:srgbClr val="C00000"/>
                </a:solidFill>
                <a:latin typeface="Microsoft Sans Serif"/>
                <a:cs typeface="Microsoft Sans Serif"/>
              </a:rPr>
              <a:t>лет</a:t>
            </a:r>
            <a:r>
              <a:rPr sz="1200" spc="20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200" spc="-5" dirty="0">
                <a:solidFill>
                  <a:srgbClr val="C00000"/>
                </a:solidFill>
                <a:latin typeface="Microsoft Sans Serif"/>
                <a:cs typeface="Microsoft Sans Serif"/>
              </a:rPr>
              <a:t>и</a:t>
            </a:r>
            <a:r>
              <a:rPr sz="1200" spc="50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200" spc="-5" dirty="0">
                <a:solidFill>
                  <a:srgbClr val="C00000"/>
                </a:solidFill>
                <a:latin typeface="Microsoft Sans Serif"/>
                <a:cs typeface="Microsoft Sans Serif"/>
              </a:rPr>
              <a:t>шести</a:t>
            </a:r>
            <a:r>
              <a:rPr sz="1200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200" spc="-10" dirty="0">
                <a:solidFill>
                  <a:srgbClr val="C00000"/>
                </a:solidFill>
                <a:latin typeface="Microsoft Sans Serif"/>
                <a:cs typeface="Microsoft Sans Serif"/>
              </a:rPr>
              <a:t>месяцев</a:t>
            </a:r>
            <a:r>
              <a:rPr sz="1200" spc="10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200" dirty="0">
                <a:solidFill>
                  <a:srgbClr val="C00000"/>
                </a:solidFill>
                <a:latin typeface="Microsoft Sans Serif"/>
                <a:cs typeface="Microsoft Sans Serif"/>
              </a:rPr>
              <a:t>или</a:t>
            </a:r>
            <a:r>
              <a:rPr sz="1200" spc="25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200" spc="-5" dirty="0">
                <a:solidFill>
                  <a:srgbClr val="C00000"/>
                </a:solidFill>
                <a:latin typeface="Microsoft Sans Serif"/>
                <a:cs typeface="Microsoft Sans Serif"/>
              </a:rPr>
              <a:t>после </a:t>
            </a:r>
            <a:r>
              <a:rPr sz="1200" spc="-10" dirty="0">
                <a:solidFill>
                  <a:srgbClr val="C00000"/>
                </a:solidFill>
                <a:latin typeface="Microsoft Sans Serif"/>
                <a:cs typeface="Microsoft Sans Serif"/>
              </a:rPr>
              <a:t>достижения</a:t>
            </a:r>
            <a:r>
              <a:rPr sz="1200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200" spc="-20" dirty="0">
                <a:solidFill>
                  <a:srgbClr val="C00000"/>
                </a:solidFill>
                <a:latin typeface="Microsoft Sans Serif"/>
                <a:cs typeface="Microsoft Sans Serif"/>
              </a:rPr>
              <a:t>им </a:t>
            </a:r>
            <a:r>
              <a:rPr sz="1200" spc="-15" dirty="0">
                <a:solidFill>
                  <a:srgbClr val="C00000"/>
                </a:solidFill>
                <a:latin typeface="Microsoft Sans Serif"/>
                <a:cs typeface="Microsoft Sans Serif"/>
              </a:rPr>
              <a:t> возраста</a:t>
            </a:r>
            <a:r>
              <a:rPr sz="1200" spc="-30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200" spc="-15" dirty="0">
                <a:solidFill>
                  <a:srgbClr val="C00000"/>
                </a:solidFill>
                <a:latin typeface="Microsoft Sans Serif"/>
                <a:cs typeface="Microsoft Sans Serif"/>
              </a:rPr>
              <a:t>восьми</a:t>
            </a:r>
            <a:r>
              <a:rPr sz="1200" spc="20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200" spc="-10" dirty="0">
                <a:solidFill>
                  <a:srgbClr val="C00000"/>
                </a:solidFill>
                <a:latin typeface="Microsoft Sans Serif"/>
                <a:cs typeface="Microsoft Sans Serif"/>
              </a:rPr>
              <a:t>лет)</a:t>
            </a:r>
            <a:endParaRPr sz="12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899906" y="4541926"/>
            <a:ext cx="17780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17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05736" y="167462"/>
            <a:ext cx="4919345" cy="4540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800" spc="-5" dirty="0"/>
              <a:t>Подтверждающие</a:t>
            </a:r>
            <a:r>
              <a:rPr sz="2800" spc="-120" dirty="0"/>
              <a:t> </a:t>
            </a:r>
            <a:r>
              <a:rPr sz="2800" spc="-10" dirty="0"/>
              <a:t>документы:</a:t>
            </a:r>
            <a:endParaRPr sz="2800"/>
          </a:p>
        </p:txBody>
      </p:sp>
      <p:sp>
        <p:nvSpPr>
          <p:cNvPr id="4" name="object 4"/>
          <p:cNvSpPr txBox="1"/>
          <p:nvPr/>
        </p:nvSpPr>
        <p:spPr>
          <a:xfrm>
            <a:off x="906576" y="777036"/>
            <a:ext cx="7545705" cy="1952625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2200" b="1" dirty="0">
                <a:solidFill>
                  <a:srgbClr val="001F5F"/>
                </a:solidFill>
                <a:latin typeface="Times New Roman"/>
                <a:cs typeface="Times New Roman"/>
              </a:rPr>
              <a:t>Преимущественное</a:t>
            </a:r>
            <a:r>
              <a:rPr sz="2200" b="1" spc="-1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право:</a:t>
            </a:r>
            <a:endParaRPr sz="2200">
              <a:latin typeface="Times New Roman"/>
              <a:cs typeface="Times New Roman"/>
            </a:endParaRPr>
          </a:p>
          <a:p>
            <a:pPr marL="299085" marR="6985" indent="-287020">
              <a:lnSpc>
                <a:spcPts val="3050"/>
              </a:lnSpc>
              <a:spcBef>
                <a:spcPts val="140"/>
              </a:spcBef>
              <a:buClr>
                <a:srgbClr val="001F5F"/>
              </a:buClr>
              <a:buFont typeface="Microsoft Sans Serif"/>
              <a:buChar char="•"/>
              <a:tabLst>
                <a:tab pos="369570" algn="l"/>
                <a:tab pos="370205" algn="l"/>
                <a:tab pos="1753235" algn="l"/>
                <a:tab pos="3220085" algn="l"/>
                <a:tab pos="4881245" algn="l"/>
                <a:tab pos="7153275" algn="l"/>
              </a:tabLst>
            </a:pPr>
            <a:r>
              <a:rPr dirty="0"/>
              <a:t>	</a:t>
            </a:r>
            <a:r>
              <a:rPr sz="2200" spc="-10" dirty="0">
                <a:solidFill>
                  <a:srgbClr val="001F5F"/>
                </a:solidFill>
                <a:latin typeface="Times New Roman"/>
                <a:cs typeface="Times New Roman"/>
              </a:rPr>
              <a:t>П</a:t>
            </a:r>
            <a:r>
              <a:rPr sz="2200" spc="5" dirty="0">
                <a:solidFill>
                  <a:srgbClr val="001F5F"/>
                </a:solidFill>
                <a:latin typeface="Times New Roman"/>
                <a:cs typeface="Times New Roman"/>
              </a:rPr>
              <a:t>аспо</a:t>
            </a:r>
            <a:r>
              <a:rPr sz="2200" spc="-25" dirty="0">
                <a:solidFill>
                  <a:srgbClr val="001F5F"/>
                </a:solidFill>
                <a:latin typeface="Times New Roman"/>
                <a:cs typeface="Times New Roman"/>
              </a:rPr>
              <a:t>р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т	</a:t>
            </a:r>
            <a:r>
              <a:rPr sz="2200" spc="5" dirty="0">
                <a:solidFill>
                  <a:srgbClr val="001F5F"/>
                </a:solidFill>
                <a:latin typeface="Times New Roman"/>
                <a:cs typeface="Times New Roman"/>
              </a:rPr>
              <a:t>р</a:t>
            </a:r>
            <a:r>
              <a:rPr sz="2200" spc="-75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sz="2200" spc="5" dirty="0">
                <a:solidFill>
                  <a:srgbClr val="001F5F"/>
                </a:solidFill>
                <a:latin typeface="Times New Roman"/>
                <a:cs typeface="Times New Roman"/>
              </a:rPr>
              <a:t>ди</a:t>
            </a:r>
            <a:r>
              <a:rPr sz="2200" spc="-10" dirty="0">
                <a:solidFill>
                  <a:srgbClr val="001F5F"/>
                </a:solidFill>
                <a:latin typeface="Times New Roman"/>
                <a:cs typeface="Times New Roman"/>
              </a:rPr>
              <a:t>т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еля	</a:t>
            </a:r>
            <a:r>
              <a:rPr sz="2200" spc="-20" dirty="0">
                <a:solidFill>
                  <a:srgbClr val="001F5F"/>
                </a:solidFill>
                <a:latin typeface="Times New Roman"/>
                <a:cs typeface="Times New Roman"/>
              </a:rPr>
              <a:t>(</a:t>
            </a:r>
            <a:r>
              <a:rPr sz="2200" spc="-10" dirty="0">
                <a:solidFill>
                  <a:srgbClr val="001F5F"/>
                </a:solidFill>
                <a:latin typeface="Times New Roman"/>
                <a:cs typeface="Times New Roman"/>
              </a:rPr>
              <a:t>з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а</a:t>
            </a:r>
            <a:r>
              <a:rPr sz="2200" spc="-110" dirty="0">
                <a:solidFill>
                  <a:srgbClr val="001F5F"/>
                </a:solidFill>
                <a:latin typeface="Times New Roman"/>
                <a:cs typeface="Times New Roman"/>
              </a:rPr>
              <a:t>к</a:t>
            </a:r>
            <a:r>
              <a:rPr sz="2200" spc="5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sz="2200" spc="-5" dirty="0">
                <a:solidFill>
                  <a:srgbClr val="001F5F"/>
                </a:solidFill>
                <a:latin typeface="Times New Roman"/>
                <a:cs typeface="Times New Roman"/>
              </a:rPr>
              <a:t>н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н</a:t>
            </a:r>
            <a:r>
              <a:rPr sz="2200" spc="-5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sz="2200" spc="-45" dirty="0">
                <a:solidFill>
                  <a:srgbClr val="001F5F"/>
                </a:solidFill>
                <a:latin typeface="Times New Roman"/>
                <a:cs typeface="Times New Roman"/>
              </a:rPr>
              <a:t>г</a:t>
            </a:r>
            <a:r>
              <a:rPr sz="2200" spc="5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	п</a:t>
            </a:r>
            <a:r>
              <a:rPr sz="2200" spc="-5" dirty="0">
                <a:solidFill>
                  <a:srgbClr val="001F5F"/>
                </a:solidFill>
                <a:latin typeface="Times New Roman"/>
                <a:cs typeface="Times New Roman"/>
              </a:rPr>
              <a:t>р</a:t>
            </a:r>
            <a:r>
              <a:rPr sz="2200" spc="-20" dirty="0">
                <a:solidFill>
                  <a:srgbClr val="001F5F"/>
                </a:solidFill>
                <a:latin typeface="Times New Roman"/>
                <a:cs typeface="Times New Roman"/>
              </a:rPr>
              <a:t>ед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с</a:t>
            </a:r>
            <a:r>
              <a:rPr sz="2200" spc="15" dirty="0">
                <a:solidFill>
                  <a:srgbClr val="001F5F"/>
                </a:solidFill>
                <a:latin typeface="Times New Roman"/>
                <a:cs typeface="Times New Roman"/>
              </a:rPr>
              <a:t>т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а</a:t>
            </a:r>
            <a:r>
              <a:rPr sz="2200" spc="-10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и</a:t>
            </a:r>
            <a:r>
              <a:rPr sz="2200" spc="-15" dirty="0">
                <a:solidFill>
                  <a:srgbClr val="001F5F"/>
                </a:solidFill>
                <a:latin typeface="Times New Roman"/>
                <a:cs typeface="Times New Roman"/>
              </a:rPr>
              <a:t>т</a:t>
            </a:r>
            <a:r>
              <a:rPr sz="2200" spc="-25" dirty="0">
                <a:solidFill>
                  <a:srgbClr val="001F5F"/>
                </a:solidFill>
                <a:latin typeface="Times New Roman"/>
                <a:cs typeface="Times New Roman"/>
              </a:rPr>
              <a:t>е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л</a:t>
            </a:r>
            <a:r>
              <a:rPr sz="2200" spc="-10" dirty="0">
                <a:solidFill>
                  <a:srgbClr val="001F5F"/>
                </a:solidFill>
                <a:latin typeface="Times New Roman"/>
                <a:cs typeface="Times New Roman"/>
              </a:rPr>
              <a:t>я</a:t>
            </a:r>
            <a:r>
              <a:rPr sz="2200" spc="5" dirty="0">
                <a:solidFill>
                  <a:srgbClr val="001F5F"/>
                </a:solidFill>
                <a:latin typeface="Times New Roman"/>
                <a:cs typeface="Times New Roman"/>
              </a:rPr>
              <a:t>)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,	</a:t>
            </a:r>
            <a:r>
              <a:rPr sz="2200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г</a:t>
            </a:r>
            <a:r>
              <a:rPr sz="2200" i="1" spc="10" dirty="0">
                <a:solidFill>
                  <a:srgbClr val="001F5F"/>
                </a:solidFill>
                <a:latin typeface="Times New Roman"/>
                <a:cs typeface="Times New Roman"/>
              </a:rPr>
              <a:t>д</a:t>
            </a:r>
            <a:r>
              <a:rPr sz="2200" i="1" dirty="0">
                <a:solidFill>
                  <a:srgbClr val="001F5F"/>
                </a:solidFill>
                <a:latin typeface="Times New Roman"/>
                <a:cs typeface="Times New Roman"/>
              </a:rPr>
              <a:t>е  прописывается</a:t>
            </a:r>
            <a:r>
              <a:rPr sz="2200" i="1" spc="-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i="1" spc="5" dirty="0">
                <a:solidFill>
                  <a:srgbClr val="001F5F"/>
                </a:solidFill>
                <a:latin typeface="Times New Roman"/>
                <a:cs typeface="Times New Roman"/>
              </a:rPr>
              <a:t>данные</a:t>
            </a:r>
            <a:r>
              <a:rPr sz="2200" i="1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i="1" spc="5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sz="2200" i="1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i="1" spc="5" dirty="0">
                <a:solidFill>
                  <a:srgbClr val="001F5F"/>
                </a:solidFill>
                <a:latin typeface="Times New Roman"/>
                <a:cs typeface="Times New Roman"/>
              </a:rPr>
              <a:t>детях.</a:t>
            </a:r>
            <a:endParaRPr sz="2200">
              <a:latin typeface="Times New Roman"/>
              <a:cs typeface="Times New Roman"/>
            </a:endParaRPr>
          </a:p>
          <a:p>
            <a:pPr marL="356870" indent="-344805">
              <a:lnSpc>
                <a:spcPct val="100000"/>
              </a:lnSpc>
              <a:spcBef>
                <a:spcPts val="220"/>
              </a:spcBef>
              <a:buFont typeface="Symbol"/>
              <a:buChar char=""/>
              <a:tabLst>
                <a:tab pos="356870" algn="l"/>
                <a:tab pos="357505" algn="l"/>
              </a:tabLst>
            </a:pPr>
            <a:r>
              <a:rPr sz="2200" spc="-5" dirty="0">
                <a:solidFill>
                  <a:srgbClr val="001F5F"/>
                </a:solidFill>
                <a:latin typeface="Times New Roman"/>
                <a:cs typeface="Times New Roman"/>
              </a:rPr>
              <a:t>Свидетельства</a:t>
            </a:r>
            <a:r>
              <a:rPr sz="2200" spc="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1F5F"/>
                </a:solidFill>
                <a:latin typeface="Times New Roman"/>
                <a:cs typeface="Times New Roman"/>
              </a:rPr>
              <a:t>рождения</a:t>
            </a:r>
            <a:r>
              <a:rPr sz="22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детей</a:t>
            </a:r>
            <a:r>
              <a:rPr sz="2200" spc="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001F5F"/>
                </a:solidFill>
                <a:latin typeface="Times New Roman"/>
                <a:cs typeface="Times New Roman"/>
              </a:rPr>
              <a:t>(</a:t>
            </a:r>
            <a:r>
              <a:rPr sz="2000" i="1" spc="-10" dirty="0">
                <a:solidFill>
                  <a:srgbClr val="001F5F"/>
                </a:solidFill>
                <a:latin typeface="Times New Roman"/>
                <a:cs typeface="Times New Roman"/>
              </a:rPr>
              <a:t>полнородных</a:t>
            </a:r>
            <a:r>
              <a:rPr sz="2000" i="1" spc="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и</a:t>
            </a:r>
            <a:r>
              <a:rPr sz="2000" i="1" spc="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i="1" spc="-15" dirty="0">
                <a:solidFill>
                  <a:srgbClr val="001F5F"/>
                </a:solidFill>
                <a:latin typeface="Times New Roman"/>
                <a:cs typeface="Times New Roman"/>
              </a:rPr>
              <a:t>неполнородных</a:t>
            </a:r>
            <a:endParaRPr sz="2000">
              <a:latin typeface="Times New Roman"/>
              <a:cs typeface="Times New Roman"/>
            </a:endParaRPr>
          </a:p>
          <a:p>
            <a:pPr marL="356870">
              <a:lnSpc>
                <a:spcPct val="100000"/>
              </a:lnSpc>
              <a:spcBef>
                <a:spcPts val="409"/>
              </a:spcBef>
            </a:pPr>
            <a:r>
              <a:rPr sz="2000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братьев</a:t>
            </a:r>
            <a:r>
              <a:rPr sz="2000" i="1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и</a:t>
            </a:r>
            <a:r>
              <a:rPr sz="2000" i="1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сестер</a:t>
            </a:r>
            <a:r>
              <a:rPr sz="2200" spc="-5" dirty="0">
                <a:solidFill>
                  <a:srgbClr val="001F5F"/>
                </a:solidFill>
                <a:latin typeface="Times New Roman"/>
                <a:cs typeface="Times New Roman"/>
              </a:rPr>
              <a:t>).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06576" y="2841000"/>
            <a:ext cx="2997835" cy="1184910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sz="2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Первоочередное</a:t>
            </a:r>
            <a:r>
              <a:rPr sz="2200" b="1" spc="-1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право:</a:t>
            </a:r>
            <a:endParaRPr sz="2200">
              <a:latin typeface="Times New Roman"/>
              <a:cs typeface="Times New Roman"/>
            </a:endParaRPr>
          </a:p>
          <a:p>
            <a:pPr marL="299085" indent="-287020">
              <a:lnSpc>
                <a:spcPct val="100000"/>
              </a:lnSpc>
              <a:spcBef>
                <a:spcPts val="409"/>
              </a:spcBef>
              <a:buFont typeface="Microsoft Sans Serif"/>
              <a:buChar char="•"/>
              <a:tabLst>
                <a:tab pos="299085" algn="l"/>
                <a:tab pos="299720" algn="l"/>
                <a:tab pos="1734820" algn="l"/>
                <a:tab pos="2305685" algn="l"/>
              </a:tabLst>
            </a:pPr>
            <a:r>
              <a:rPr sz="2200" spc="-5" dirty="0">
                <a:solidFill>
                  <a:srgbClr val="001F5F"/>
                </a:solidFill>
                <a:latin typeface="Times New Roman"/>
                <a:cs typeface="Times New Roman"/>
              </a:rPr>
              <a:t>С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пра</a:t>
            </a:r>
            <a:r>
              <a:rPr sz="2200" spc="-10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2200" spc="-15" dirty="0">
                <a:solidFill>
                  <a:srgbClr val="001F5F"/>
                </a:solidFill>
                <a:latin typeface="Times New Roman"/>
                <a:cs typeface="Times New Roman"/>
              </a:rPr>
              <a:t>к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а	с	</a:t>
            </a:r>
            <a:r>
              <a:rPr sz="2200" spc="-5" dirty="0">
                <a:solidFill>
                  <a:srgbClr val="001F5F"/>
                </a:solidFill>
                <a:latin typeface="Times New Roman"/>
                <a:cs typeface="Times New Roman"/>
              </a:rPr>
              <a:t>м</a:t>
            </a:r>
            <a:r>
              <a:rPr sz="2200" spc="20" dirty="0">
                <a:solidFill>
                  <a:srgbClr val="001F5F"/>
                </a:solidFill>
                <a:latin typeface="Times New Roman"/>
                <a:cs typeface="Times New Roman"/>
              </a:rPr>
              <a:t>е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с</a:t>
            </a:r>
            <a:r>
              <a:rPr sz="2200" spc="15" dirty="0">
                <a:solidFill>
                  <a:srgbClr val="001F5F"/>
                </a:solidFill>
                <a:latin typeface="Times New Roman"/>
                <a:cs typeface="Times New Roman"/>
              </a:rPr>
              <a:t>т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а</a:t>
            </a:r>
            <a:endParaRPr sz="2200">
              <a:latin typeface="Times New Roman"/>
              <a:cs typeface="Times New Roman"/>
            </a:endParaRPr>
          </a:p>
          <a:p>
            <a:pPr marL="299085">
              <a:lnSpc>
                <a:spcPct val="100000"/>
              </a:lnSpc>
              <a:spcBef>
                <a:spcPts val="390"/>
              </a:spcBef>
            </a:pP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представителя).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321555" y="3278835"/>
            <a:ext cx="882650" cy="3625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200" spc="5" dirty="0">
                <a:solidFill>
                  <a:srgbClr val="001F5F"/>
                </a:solidFill>
                <a:latin typeface="Times New Roman"/>
                <a:cs typeface="Times New Roman"/>
              </a:rPr>
              <a:t>раб</a:t>
            </a:r>
            <a:r>
              <a:rPr sz="2200" spc="-15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sz="2200" spc="5" dirty="0">
                <a:solidFill>
                  <a:srgbClr val="001F5F"/>
                </a:solidFill>
                <a:latin typeface="Times New Roman"/>
                <a:cs typeface="Times New Roman"/>
              </a:rPr>
              <a:t>ты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623305" y="3278835"/>
            <a:ext cx="1105535" cy="3625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200" spc="-10" dirty="0">
                <a:solidFill>
                  <a:srgbClr val="001F5F"/>
                </a:solidFill>
                <a:latin typeface="Times New Roman"/>
                <a:cs typeface="Times New Roman"/>
              </a:rPr>
              <a:t>родителя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144893" y="3278835"/>
            <a:ext cx="1305560" cy="3625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200" spc="5" dirty="0">
                <a:solidFill>
                  <a:srgbClr val="001F5F"/>
                </a:solidFill>
                <a:latin typeface="Times New Roman"/>
                <a:cs typeface="Times New Roman"/>
              </a:rPr>
              <a:t>(</a:t>
            </a:r>
            <a:r>
              <a:rPr sz="2200" spc="-10" dirty="0">
                <a:solidFill>
                  <a:srgbClr val="001F5F"/>
                </a:solidFill>
                <a:latin typeface="Times New Roman"/>
                <a:cs typeface="Times New Roman"/>
              </a:rPr>
              <a:t>з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а</a:t>
            </a:r>
            <a:r>
              <a:rPr sz="2200" spc="-110" dirty="0">
                <a:solidFill>
                  <a:srgbClr val="001F5F"/>
                </a:solidFill>
                <a:latin typeface="Times New Roman"/>
                <a:cs typeface="Times New Roman"/>
              </a:rPr>
              <a:t>к</a:t>
            </a:r>
            <a:r>
              <a:rPr sz="2200" spc="5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sz="2200" spc="-5" dirty="0">
                <a:solidFill>
                  <a:srgbClr val="001F5F"/>
                </a:solidFill>
                <a:latin typeface="Times New Roman"/>
                <a:cs typeface="Times New Roman"/>
              </a:rPr>
              <a:t>н</a:t>
            </a:r>
            <a:r>
              <a:rPr sz="2200" dirty="0">
                <a:solidFill>
                  <a:srgbClr val="001F5F"/>
                </a:solidFill>
                <a:latin typeface="Times New Roman"/>
                <a:cs typeface="Times New Roman"/>
              </a:rPr>
              <a:t>н</a:t>
            </a:r>
            <a:r>
              <a:rPr sz="2200" spc="-5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sz="2200" spc="-45" dirty="0">
                <a:solidFill>
                  <a:srgbClr val="001F5F"/>
                </a:solidFill>
                <a:latin typeface="Times New Roman"/>
                <a:cs typeface="Times New Roman"/>
              </a:rPr>
              <a:t>г</a:t>
            </a:r>
            <a:r>
              <a:rPr sz="2200" spc="5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endParaRPr sz="2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912606" y="4592802"/>
            <a:ext cx="152400" cy="1530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40"/>
              </a:lnSpc>
            </a:pP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19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1115">
              <a:lnSpc>
                <a:spcPct val="100000"/>
              </a:lnSpc>
              <a:spcBef>
                <a:spcPts val="90"/>
              </a:spcBef>
            </a:pPr>
            <a:r>
              <a:rPr spc="-20" dirty="0"/>
              <a:t>Схема</a:t>
            </a:r>
            <a:r>
              <a:rPr spc="30" dirty="0"/>
              <a:t> </a:t>
            </a:r>
            <a:r>
              <a:rPr dirty="0"/>
              <a:t>регистраций</a:t>
            </a:r>
            <a:r>
              <a:rPr spc="-50" dirty="0"/>
              <a:t> </a:t>
            </a:r>
            <a:r>
              <a:rPr spc="-10" dirty="0"/>
              <a:t>документов</a:t>
            </a:r>
            <a:r>
              <a:rPr spc="-70" dirty="0"/>
              <a:t> </a:t>
            </a:r>
            <a:r>
              <a:rPr spc="-10" dirty="0"/>
              <a:t>по</a:t>
            </a:r>
            <a:r>
              <a:rPr spc="-15" dirty="0"/>
              <a:t> </a:t>
            </a:r>
            <a:r>
              <a:rPr spc="-10" dirty="0"/>
              <a:t>приему</a:t>
            </a:r>
            <a:r>
              <a:rPr spc="5" dirty="0"/>
              <a:t> </a:t>
            </a:r>
            <a:r>
              <a:rPr spc="-5" dirty="0"/>
              <a:t>в</a:t>
            </a:r>
            <a:r>
              <a:rPr spc="-25" dirty="0"/>
              <a:t> </a:t>
            </a:r>
            <a:r>
              <a:rPr spc="-65" dirty="0"/>
              <a:t>ОУ</a:t>
            </a:r>
          </a:p>
        </p:txBody>
      </p:sp>
      <p:sp>
        <p:nvSpPr>
          <p:cNvPr id="4" name="object 4"/>
          <p:cNvSpPr/>
          <p:nvPr/>
        </p:nvSpPr>
        <p:spPr>
          <a:xfrm>
            <a:off x="25425" y="555548"/>
            <a:ext cx="4354195" cy="4498340"/>
          </a:xfrm>
          <a:custGeom>
            <a:avLst/>
            <a:gdLst/>
            <a:ahLst/>
            <a:cxnLst/>
            <a:rect l="l" t="t" r="r" b="b"/>
            <a:pathLst>
              <a:path w="4354195" h="4498340">
                <a:moveTo>
                  <a:pt x="4353941" y="0"/>
                </a:moveTo>
                <a:lnTo>
                  <a:pt x="0" y="0"/>
                </a:lnTo>
                <a:lnTo>
                  <a:pt x="0" y="1038682"/>
                </a:lnTo>
                <a:lnTo>
                  <a:pt x="0" y="1404429"/>
                </a:lnTo>
                <a:lnTo>
                  <a:pt x="0" y="4498149"/>
                </a:lnTo>
                <a:lnTo>
                  <a:pt x="2279650" y="4498149"/>
                </a:lnTo>
                <a:lnTo>
                  <a:pt x="2279650" y="1404442"/>
                </a:lnTo>
                <a:lnTo>
                  <a:pt x="2279650" y="1038682"/>
                </a:lnTo>
                <a:lnTo>
                  <a:pt x="4353941" y="1038682"/>
                </a:lnTo>
                <a:lnTo>
                  <a:pt x="435394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804279" y="1959975"/>
            <a:ext cx="2339975" cy="3093720"/>
          </a:xfrm>
          <a:custGeom>
            <a:avLst/>
            <a:gdLst/>
            <a:ahLst/>
            <a:cxnLst/>
            <a:rect l="l" t="t" r="r" b="b"/>
            <a:pathLst>
              <a:path w="2339975" h="3093720">
                <a:moveTo>
                  <a:pt x="2339721" y="0"/>
                </a:moveTo>
                <a:lnTo>
                  <a:pt x="0" y="0"/>
                </a:lnTo>
                <a:lnTo>
                  <a:pt x="0" y="3093720"/>
                </a:lnTo>
                <a:lnTo>
                  <a:pt x="2339721" y="3093720"/>
                </a:lnTo>
                <a:lnTo>
                  <a:pt x="233972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-9956" y="555497"/>
          <a:ext cx="9173843" cy="449819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15210"/>
                <a:gridCol w="2074544"/>
                <a:gridCol w="2425064"/>
                <a:gridCol w="2359025"/>
              </a:tblGrid>
              <a:tr h="1038733">
                <a:tc gridSpan="2">
                  <a:txBody>
                    <a:bodyPr/>
                    <a:lstStyle/>
                    <a:p>
                      <a:pPr marL="38100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800" b="1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Очно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6830" marB="0">
                    <a:lnR w="3175">
                      <a:solidFill>
                        <a:srgbClr val="001F5F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R="6985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800" b="1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Через</a:t>
                      </a:r>
                      <a:r>
                        <a:rPr sz="1800" b="1" spc="4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электронную</a:t>
                      </a:r>
                      <a:r>
                        <a:rPr sz="1800" b="1" spc="4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3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почту</a:t>
                      </a:r>
                      <a:r>
                        <a:rPr sz="1800" b="1" spc="3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школы</a:t>
                      </a:r>
                      <a:r>
                        <a:rPr sz="1800" b="1" spc="5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или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R="952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b="1" spc="-2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почтовые</a:t>
                      </a:r>
                      <a:r>
                        <a:rPr sz="1800" b="1" spc="3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операторы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6830" marB="0">
                    <a:lnL w="3175">
                      <a:solidFill>
                        <a:srgbClr val="001F5F"/>
                      </a:solidFill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368227">
                <a:tc>
                  <a:txBody>
                    <a:bodyPr/>
                    <a:lstStyle/>
                    <a:p>
                      <a:pPr marL="426084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800" b="1" spc="-1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Полный</a:t>
                      </a:r>
                      <a:r>
                        <a:rPr sz="1800" b="1" spc="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2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пакет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7465" marB="0">
                    <a:lnR w="3175">
                      <a:solidFill>
                        <a:srgbClr val="001F5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7145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800" b="1" spc="-1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Неполный</a:t>
                      </a:r>
                      <a:r>
                        <a:rPr sz="1800" b="1" spc="2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2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пакет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7465" marB="0">
                    <a:lnL w="3175">
                      <a:solidFill>
                        <a:srgbClr val="001F5F"/>
                      </a:solidFill>
                      <a:prstDash val="solid"/>
                    </a:lnL>
                    <a:lnR w="3175">
                      <a:solidFill>
                        <a:srgbClr val="001F5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46482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800" b="1" spc="-1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Полный</a:t>
                      </a:r>
                      <a:r>
                        <a:rPr sz="1800" b="1" spc="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2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пакет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7465" marB="0">
                    <a:lnL w="3175">
                      <a:solidFill>
                        <a:srgbClr val="001F5F"/>
                      </a:solidFill>
                      <a:prstDash val="solid"/>
                    </a:lnL>
                    <a:lnR w="3175">
                      <a:solidFill>
                        <a:srgbClr val="001F5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30734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800" b="1" spc="-1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Неполный</a:t>
                      </a:r>
                      <a:r>
                        <a:rPr sz="1800" b="1" spc="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2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пакет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7465" marB="0">
                    <a:lnL w="3175">
                      <a:solidFill>
                        <a:srgbClr val="001F5F"/>
                      </a:solidFill>
                      <a:prstDash val="solid"/>
                    </a:lnL>
                  </a:tcPr>
                </a:tc>
              </a:tr>
              <a:tr h="3091237">
                <a:tc>
                  <a:txBody>
                    <a:bodyPr/>
                    <a:lstStyle/>
                    <a:p>
                      <a:pPr marL="297180" indent="-170815">
                        <a:lnSpc>
                          <a:spcPct val="100000"/>
                        </a:lnSpc>
                        <a:spcBef>
                          <a:spcPts val="300"/>
                        </a:spcBef>
                        <a:buFont typeface="Microsoft Sans Serif"/>
                        <a:buChar char="•"/>
                        <a:tabLst>
                          <a:tab pos="297815" algn="l"/>
                        </a:tabLst>
                      </a:pPr>
                      <a:r>
                        <a:rPr sz="1200" spc="-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Сверяем</a:t>
                      </a:r>
                      <a:r>
                        <a:rPr sz="1200" spc="-2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документы</a:t>
                      </a:r>
                      <a:r>
                        <a:rPr sz="1200" spc="7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с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97180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оригиналами.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97180" indent="-170815">
                        <a:lnSpc>
                          <a:spcPct val="100000"/>
                        </a:lnSpc>
                        <a:buFont typeface="Microsoft Sans Serif"/>
                        <a:buChar char="•"/>
                        <a:tabLst>
                          <a:tab pos="297815" algn="l"/>
                        </a:tabLst>
                      </a:pPr>
                      <a:r>
                        <a:rPr sz="12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Регистрируем</a:t>
                      </a:r>
                      <a:r>
                        <a:rPr sz="1200" spc="2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200" spc="-2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журнале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97180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приема</a:t>
                      </a:r>
                      <a:r>
                        <a:rPr sz="1200" spc="-3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200" spc="-2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1200" spc="-3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класс.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97180" marR="165100" indent="-170815">
                        <a:lnSpc>
                          <a:spcPct val="100000"/>
                        </a:lnSpc>
                        <a:spcBef>
                          <a:spcPts val="5"/>
                        </a:spcBef>
                        <a:buFont typeface="Microsoft Sans Serif"/>
                        <a:buChar char="•"/>
                        <a:tabLst>
                          <a:tab pos="297815" algn="l"/>
                        </a:tabLst>
                      </a:pPr>
                      <a:r>
                        <a:rPr sz="1200" spc="-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Выдаем</a:t>
                      </a:r>
                      <a:r>
                        <a:rPr sz="1200" spc="3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2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документ, </a:t>
                      </a:r>
                      <a:r>
                        <a:rPr sz="1200" spc="-2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заверенный подписью </a:t>
                      </a:r>
                      <a:r>
                        <a:rPr sz="12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sz="12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ол</a:t>
                      </a:r>
                      <a:r>
                        <a:rPr sz="1200" spc="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ж</a:t>
                      </a:r>
                      <a:r>
                        <a:rPr sz="12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200" spc="4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2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2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200" spc="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200" spc="2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200" spc="-4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г</a:t>
                      </a:r>
                      <a:r>
                        <a:rPr sz="12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200" spc="-8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лица</a:t>
                      </a:r>
                      <a:r>
                        <a:rPr sz="1200" spc="-2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с  ин</a:t>
                      </a:r>
                      <a:r>
                        <a:rPr sz="1200" spc="-1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sz="12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200" spc="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2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200" spc="-1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sz="1200" spc="-7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1200" spc="-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2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льн</a:t>
                      </a:r>
                      <a:r>
                        <a:rPr sz="1200" spc="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ы</a:t>
                      </a:r>
                      <a:r>
                        <a:rPr sz="12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sz="1200" spc="4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но</a:t>
                      </a:r>
                      <a:r>
                        <a:rPr sz="1200" spc="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sz="1200" spc="-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2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ром</a:t>
                      </a:r>
                      <a:r>
                        <a:rPr sz="1200" spc="-5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и  </a:t>
                      </a:r>
                      <a:r>
                        <a:rPr sz="12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перечнем </a:t>
                      </a:r>
                      <a:r>
                        <a:rPr sz="12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предоставленных </a:t>
                      </a:r>
                      <a:r>
                        <a:rPr sz="1200" spc="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документов.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R w="3175">
                      <a:solidFill>
                        <a:srgbClr val="001F5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262890" indent="-170815">
                        <a:lnSpc>
                          <a:spcPct val="100000"/>
                        </a:lnSpc>
                        <a:spcBef>
                          <a:spcPts val="300"/>
                        </a:spcBef>
                        <a:buFont typeface="Microsoft Sans Serif"/>
                        <a:buChar char="•"/>
                        <a:tabLst>
                          <a:tab pos="262890" algn="l"/>
                        </a:tabLst>
                      </a:pPr>
                      <a:r>
                        <a:rPr sz="12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Регистрируем</a:t>
                      </a:r>
                      <a:r>
                        <a:rPr sz="1200" spc="2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200" spc="-2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журнале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62255">
                        <a:lnSpc>
                          <a:spcPct val="100000"/>
                        </a:lnSpc>
                      </a:pPr>
                      <a:r>
                        <a:rPr sz="1200" b="1" spc="-2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входящих</a:t>
                      </a:r>
                      <a:r>
                        <a:rPr sz="1200" b="1" spc="2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документов.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62890" indent="-170815">
                        <a:lnSpc>
                          <a:spcPct val="100000"/>
                        </a:lnSpc>
                        <a:buFont typeface="Microsoft Sans Serif"/>
                        <a:buChar char="•"/>
                        <a:tabLst>
                          <a:tab pos="262890" algn="l"/>
                        </a:tabLst>
                      </a:pPr>
                      <a:r>
                        <a:rPr sz="12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Просим</a:t>
                      </a:r>
                      <a:r>
                        <a:rPr sz="1200" spc="-5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донести.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62255" marR="201295" indent="-170815">
                        <a:lnSpc>
                          <a:spcPct val="100000"/>
                        </a:lnSpc>
                        <a:buFont typeface="Microsoft Sans Serif"/>
                        <a:buChar char="•"/>
                        <a:tabLst>
                          <a:tab pos="262890" algn="l"/>
                        </a:tabLst>
                      </a:pPr>
                      <a:r>
                        <a:rPr sz="1200" spc="-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Регистрация </a:t>
                      </a:r>
                      <a:r>
                        <a:rPr sz="12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12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журнале </a:t>
                      </a:r>
                      <a:r>
                        <a:rPr sz="1200" spc="-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приема в 1 </a:t>
                      </a:r>
                      <a:r>
                        <a:rPr sz="1200" spc="-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класс </a:t>
                      </a:r>
                      <a:r>
                        <a:rPr sz="1200" spc="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после </a:t>
                      </a:r>
                      <a:r>
                        <a:rPr sz="1200" spc="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предоставления </a:t>
                      </a:r>
                      <a:r>
                        <a:rPr sz="12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полного </a:t>
                      </a:r>
                      <a:r>
                        <a:rPr sz="1200" spc="-28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документа.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62255" marR="359410" indent="-170815">
                        <a:lnSpc>
                          <a:spcPct val="100000"/>
                        </a:lnSpc>
                        <a:spcBef>
                          <a:spcPts val="5"/>
                        </a:spcBef>
                        <a:buFont typeface="Microsoft Sans Serif"/>
                        <a:buChar char="•"/>
                        <a:tabLst>
                          <a:tab pos="262890" algn="l"/>
                        </a:tabLst>
                      </a:pPr>
                      <a:r>
                        <a:rPr sz="1200" spc="-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Выдаем</a:t>
                      </a:r>
                      <a:r>
                        <a:rPr sz="1200" spc="2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2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документ, </a:t>
                      </a:r>
                      <a:r>
                        <a:rPr sz="1200" spc="-2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заверенный</a:t>
                      </a:r>
                      <a:r>
                        <a:rPr sz="1200" spc="-6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подписью </a:t>
                      </a:r>
                      <a:r>
                        <a:rPr sz="1200" spc="-28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sz="12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ол</a:t>
                      </a:r>
                      <a:r>
                        <a:rPr sz="1200" spc="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ж</a:t>
                      </a:r>
                      <a:r>
                        <a:rPr sz="12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200" spc="4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2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2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200" spc="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200" spc="2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200" spc="-4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г</a:t>
                      </a:r>
                      <a:r>
                        <a:rPr sz="12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200" spc="-8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лица</a:t>
                      </a:r>
                      <a:r>
                        <a:rPr sz="1200" spc="-2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с  </a:t>
                      </a:r>
                      <a:r>
                        <a:rPr sz="12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индивидуальным </a:t>
                      </a:r>
                      <a:r>
                        <a:rPr sz="1200" spc="-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номером и </a:t>
                      </a:r>
                      <a:r>
                        <a:rPr sz="12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перечнем </a:t>
                      </a:r>
                      <a:r>
                        <a:rPr sz="1200" spc="-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предоставленных </a:t>
                      </a:r>
                      <a:r>
                        <a:rPr sz="12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документов.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3175">
                      <a:solidFill>
                        <a:srgbClr val="001F5F"/>
                      </a:solidFill>
                      <a:prstDash val="solid"/>
                    </a:lnL>
                    <a:lnR w="3175">
                      <a:solidFill>
                        <a:srgbClr val="001F5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263525" indent="-171450">
                        <a:lnSpc>
                          <a:spcPct val="100000"/>
                        </a:lnSpc>
                        <a:spcBef>
                          <a:spcPts val="300"/>
                        </a:spcBef>
                        <a:buFont typeface="Microsoft Sans Serif"/>
                        <a:buChar char="•"/>
                        <a:tabLst>
                          <a:tab pos="264160" algn="l"/>
                        </a:tabLst>
                      </a:pPr>
                      <a:r>
                        <a:rPr sz="12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Регистрируем</a:t>
                      </a:r>
                      <a:r>
                        <a:rPr sz="1200" spc="2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200" spc="-2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журнале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63525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приема</a:t>
                      </a:r>
                      <a:r>
                        <a:rPr sz="1200" spc="-4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200" spc="-2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1200" spc="-3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класс.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63525" marR="99695" indent="-170815">
                        <a:lnSpc>
                          <a:spcPct val="100000"/>
                        </a:lnSpc>
                        <a:buFont typeface="Microsoft Sans Serif"/>
                        <a:buChar char="•"/>
                        <a:tabLst>
                          <a:tab pos="264160" algn="l"/>
                        </a:tabLst>
                      </a:pPr>
                      <a:r>
                        <a:rPr sz="1200" spc="-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Выдаем</a:t>
                      </a:r>
                      <a:r>
                        <a:rPr sz="1200" spc="3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2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документ,</a:t>
                      </a:r>
                      <a:r>
                        <a:rPr sz="1200" spc="3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заверенный </a:t>
                      </a:r>
                      <a:r>
                        <a:rPr sz="12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по</a:t>
                      </a:r>
                      <a:r>
                        <a:rPr sz="1200" spc="-1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sz="12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пи</a:t>
                      </a:r>
                      <a:r>
                        <a:rPr sz="12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2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ью</a:t>
                      </a:r>
                      <a:r>
                        <a:rPr sz="1200" spc="-5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sz="12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ол</a:t>
                      </a:r>
                      <a:r>
                        <a:rPr sz="1200" spc="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ж</a:t>
                      </a:r>
                      <a:r>
                        <a:rPr sz="12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200" spc="4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2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2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200" spc="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200" spc="2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200" spc="-4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г</a:t>
                      </a:r>
                      <a:r>
                        <a:rPr sz="12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200" spc="-6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лица</a:t>
                      </a:r>
                      <a:r>
                        <a:rPr sz="1200" spc="-2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с  </a:t>
                      </a:r>
                      <a:r>
                        <a:rPr sz="12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индивидуальным </a:t>
                      </a:r>
                      <a:r>
                        <a:rPr sz="12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номером и </a:t>
                      </a:r>
                      <a:r>
                        <a:rPr sz="1200" spc="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перечнем </a:t>
                      </a:r>
                      <a:r>
                        <a:rPr sz="12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предоставленных </a:t>
                      </a:r>
                      <a:r>
                        <a:rPr sz="1200" spc="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документов.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63525" marR="155575" indent="-170815">
                        <a:lnSpc>
                          <a:spcPct val="100000"/>
                        </a:lnSpc>
                        <a:spcBef>
                          <a:spcPts val="5"/>
                        </a:spcBef>
                        <a:buFont typeface="Microsoft Sans Serif"/>
                        <a:buChar char="•"/>
                        <a:tabLst>
                          <a:tab pos="264160" algn="l"/>
                        </a:tabLst>
                      </a:pPr>
                      <a:r>
                        <a:rPr sz="1200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Осуществляем</a:t>
                      </a:r>
                      <a:r>
                        <a:rPr sz="1200" spc="6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проверку </a:t>
                      </a:r>
                      <a:r>
                        <a:rPr sz="12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документов</a:t>
                      </a:r>
                      <a:r>
                        <a:rPr sz="1200" spc="3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электронного </a:t>
                      </a:r>
                      <a:r>
                        <a:rPr sz="12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образа:</a:t>
                      </a:r>
                      <a:r>
                        <a:rPr sz="1200" spc="1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i="1" spc="-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отправляем</a:t>
                      </a:r>
                      <a:r>
                        <a:rPr sz="1100" i="1" spc="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i="1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уведомление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263525" marR="11303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100" i="1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/приглашение </a:t>
                      </a:r>
                      <a:r>
                        <a:rPr sz="1100" i="1" spc="-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для предоставления </a:t>
                      </a:r>
                      <a:r>
                        <a:rPr sz="1100" i="1" spc="-26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i="1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оригинала</a:t>
                      </a:r>
                      <a:r>
                        <a:rPr sz="1100" i="1" spc="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i="1" spc="-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документов </a:t>
                      </a:r>
                      <a:r>
                        <a:rPr sz="1100" i="1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или </a:t>
                      </a:r>
                      <a:r>
                        <a:rPr sz="1100" i="1" spc="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i="1" spc="-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обращаемся</a:t>
                      </a:r>
                      <a:r>
                        <a:rPr sz="1100" i="1" spc="229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i="1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100" i="1" spc="-3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i="1" spc="-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соответствующие </a:t>
                      </a:r>
                      <a:r>
                        <a:rPr sz="1100" i="1" spc="-26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i="1" spc="-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ГИС, </a:t>
                      </a:r>
                      <a:r>
                        <a:rPr sz="1100" i="1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1100" i="1" spc="-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гос. </a:t>
                      </a:r>
                      <a:r>
                        <a:rPr sz="1100" i="1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и муниципальные </a:t>
                      </a:r>
                      <a:r>
                        <a:rPr sz="1100" i="1" spc="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i="1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органы.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92710" marR="471170">
                        <a:lnSpc>
                          <a:spcPct val="100000"/>
                        </a:lnSpc>
                      </a:pPr>
                      <a:r>
                        <a:rPr sz="1100" b="1" i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100" b="1" i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i="1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случае</a:t>
                      </a:r>
                      <a:r>
                        <a:rPr sz="1100" b="1" i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не</a:t>
                      </a:r>
                      <a:r>
                        <a:rPr sz="1100" b="1" i="1" spc="-2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i="1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подтверждения</a:t>
                      </a:r>
                      <a:r>
                        <a:rPr sz="1100" b="1" i="1" spc="-2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i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– </a:t>
                      </a:r>
                      <a:r>
                        <a:rPr sz="1100" b="1" i="1" spc="-26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i="1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отказ</a:t>
                      </a:r>
                      <a:r>
                        <a:rPr sz="1100" b="1" i="1" spc="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i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100" b="1" i="1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приеме!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3175">
                      <a:solidFill>
                        <a:srgbClr val="001F5F"/>
                      </a:solidFill>
                      <a:prstDash val="solid"/>
                    </a:lnL>
                    <a:lnR w="3175">
                      <a:solidFill>
                        <a:srgbClr val="001F5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264160" indent="-171450">
                        <a:lnSpc>
                          <a:spcPct val="100000"/>
                        </a:lnSpc>
                        <a:spcBef>
                          <a:spcPts val="300"/>
                        </a:spcBef>
                        <a:buFont typeface="Microsoft Sans Serif"/>
                        <a:buChar char="•"/>
                        <a:tabLst>
                          <a:tab pos="264795" algn="l"/>
                        </a:tabLst>
                      </a:pPr>
                      <a:r>
                        <a:rPr sz="12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Регистрируем</a:t>
                      </a:r>
                      <a:r>
                        <a:rPr sz="1200" spc="2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200" spc="-2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журнале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64160">
                        <a:lnSpc>
                          <a:spcPct val="100000"/>
                        </a:lnSpc>
                      </a:pPr>
                      <a:r>
                        <a:rPr sz="1200" b="1" spc="-2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входящих</a:t>
                      </a:r>
                      <a:r>
                        <a:rPr sz="1200" b="1" spc="2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документов.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64160" indent="-171450">
                        <a:lnSpc>
                          <a:spcPct val="100000"/>
                        </a:lnSpc>
                        <a:buFont typeface="Microsoft Sans Serif"/>
                        <a:buChar char="•"/>
                        <a:tabLst>
                          <a:tab pos="264795" algn="l"/>
                        </a:tabLst>
                      </a:pPr>
                      <a:r>
                        <a:rPr sz="1200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Отправляем</a:t>
                      </a:r>
                      <a:r>
                        <a:rPr sz="1200" spc="-6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уведомление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64160" marR="119380">
                        <a:lnSpc>
                          <a:spcPct val="100000"/>
                        </a:lnSpc>
                      </a:pPr>
                      <a:r>
                        <a:rPr sz="1200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/приглашение </a:t>
                      </a:r>
                      <a:r>
                        <a:rPr sz="1200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для </a:t>
                      </a:r>
                      <a:r>
                        <a:rPr sz="1200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предоставления </a:t>
                      </a:r>
                      <a:r>
                        <a:rPr sz="12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недостающих </a:t>
                      </a:r>
                      <a:r>
                        <a:rPr sz="1200" spc="-28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и оригиналов</a:t>
                      </a:r>
                      <a:r>
                        <a:rPr sz="1200" spc="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документов </a:t>
                      </a:r>
                      <a:r>
                        <a:rPr sz="1200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(</a:t>
                      </a:r>
                      <a:r>
                        <a:rPr sz="1200" i="1" spc="-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сроки</a:t>
                      </a:r>
                      <a:r>
                        <a:rPr sz="1200" i="1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spc="-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отправки</a:t>
                      </a:r>
                      <a:r>
                        <a:rPr sz="1200" i="1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уведомления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6416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i="1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1200" i="1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200" i="1" spc="-2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лок.</a:t>
                      </a:r>
                      <a:r>
                        <a:rPr sz="1200" i="1" spc="-1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акте</a:t>
                      </a:r>
                      <a:r>
                        <a:rPr sz="1200" i="1" spc="-1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ОУ</a:t>
                      </a:r>
                      <a:r>
                        <a:rPr sz="1200" spc="-1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);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64160" indent="-171450">
                        <a:lnSpc>
                          <a:spcPct val="100000"/>
                        </a:lnSpc>
                        <a:buFont typeface="Microsoft Sans Serif"/>
                        <a:buChar char="•"/>
                        <a:tabLst>
                          <a:tab pos="264795" algn="l"/>
                        </a:tabLst>
                      </a:pPr>
                      <a:r>
                        <a:rPr sz="12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Регистрируем</a:t>
                      </a:r>
                      <a:r>
                        <a:rPr sz="1200" spc="2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200" spc="-2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журнале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64160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приема</a:t>
                      </a:r>
                      <a:r>
                        <a:rPr sz="1200" spc="-3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200" spc="-2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1200" spc="-3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класс.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64160" marR="241935" indent="-170815">
                        <a:lnSpc>
                          <a:spcPct val="100000"/>
                        </a:lnSpc>
                        <a:spcBef>
                          <a:spcPts val="5"/>
                        </a:spcBef>
                        <a:buFont typeface="Microsoft Sans Serif"/>
                        <a:buChar char="•"/>
                        <a:tabLst>
                          <a:tab pos="264795" algn="l"/>
                        </a:tabLst>
                      </a:pPr>
                      <a:r>
                        <a:rPr sz="1200" spc="-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Выдаем</a:t>
                      </a:r>
                      <a:r>
                        <a:rPr sz="1200" spc="3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2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документ, </a:t>
                      </a:r>
                      <a:r>
                        <a:rPr sz="1200" spc="-2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заверенный подписью </a:t>
                      </a:r>
                      <a:r>
                        <a:rPr sz="12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sz="12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ол</a:t>
                      </a:r>
                      <a:r>
                        <a:rPr sz="1200" spc="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ж</a:t>
                      </a:r>
                      <a:r>
                        <a:rPr sz="12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200" spc="4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2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2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200" spc="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200" spc="2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200" spc="-4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г</a:t>
                      </a:r>
                      <a:r>
                        <a:rPr sz="12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200" spc="-8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лица</a:t>
                      </a:r>
                      <a:r>
                        <a:rPr sz="1200" spc="-2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с  ин</a:t>
                      </a:r>
                      <a:r>
                        <a:rPr sz="1200" spc="-1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sz="12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200" spc="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2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200" spc="-1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sz="1200" spc="-7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1200" spc="-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2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льн</a:t>
                      </a:r>
                      <a:r>
                        <a:rPr sz="1200" spc="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ы</a:t>
                      </a:r>
                      <a:r>
                        <a:rPr sz="12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sz="1200" spc="4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но</a:t>
                      </a:r>
                      <a:r>
                        <a:rPr sz="1200" spc="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sz="1200" spc="-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2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ром</a:t>
                      </a:r>
                      <a:r>
                        <a:rPr sz="1200" spc="-5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и  </a:t>
                      </a:r>
                      <a:r>
                        <a:rPr sz="12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перечнем </a:t>
                      </a:r>
                      <a:r>
                        <a:rPr sz="120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предоставленных </a:t>
                      </a:r>
                      <a:r>
                        <a:rPr sz="1200" spc="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документов.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3175">
                      <a:solidFill>
                        <a:srgbClr val="001F5F"/>
                      </a:solidFill>
                      <a:prstDash val="solid"/>
                    </a:lnL>
                  </a:tcPr>
                </a:tc>
              </a:tr>
            </a:tbl>
          </a:graphicData>
        </a:graphic>
      </p:graphicFrame>
      <p:grpSp>
        <p:nvGrpSpPr>
          <p:cNvPr id="7" name="object 7"/>
          <p:cNvGrpSpPr/>
          <p:nvPr/>
        </p:nvGrpSpPr>
        <p:grpSpPr>
          <a:xfrm>
            <a:off x="737616" y="1139951"/>
            <a:ext cx="2908300" cy="405765"/>
            <a:chOff x="737616" y="1139951"/>
            <a:chExt cx="2908300" cy="405765"/>
          </a:xfrm>
        </p:grpSpPr>
        <p:sp>
          <p:nvSpPr>
            <p:cNvPr id="8" name="object 8"/>
            <p:cNvSpPr/>
            <p:nvPr/>
          </p:nvSpPr>
          <p:spPr>
            <a:xfrm>
              <a:off x="2624327" y="1158239"/>
              <a:ext cx="1009015" cy="375285"/>
            </a:xfrm>
            <a:custGeom>
              <a:avLst/>
              <a:gdLst/>
              <a:ahLst/>
              <a:cxnLst/>
              <a:rect l="l" t="t" r="r" b="b"/>
              <a:pathLst>
                <a:path w="1009014" h="375284">
                  <a:moveTo>
                    <a:pt x="704342" y="0"/>
                  </a:moveTo>
                  <a:lnTo>
                    <a:pt x="0" y="0"/>
                  </a:lnTo>
                  <a:lnTo>
                    <a:pt x="0" y="93725"/>
                  </a:lnTo>
                  <a:lnTo>
                    <a:pt x="704342" y="93725"/>
                  </a:lnTo>
                  <a:lnTo>
                    <a:pt x="731656" y="99252"/>
                  </a:lnTo>
                  <a:lnTo>
                    <a:pt x="753983" y="114315"/>
                  </a:lnTo>
                  <a:lnTo>
                    <a:pt x="769046" y="136642"/>
                  </a:lnTo>
                  <a:lnTo>
                    <a:pt x="774573" y="163957"/>
                  </a:lnTo>
                  <a:lnTo>
                    <a:pt x="774573" y="281178"/>
                  </a:lnTo>
                  <a:lnTo>
                    <a:pt x="633984" y="281178"/>
                  </a:lnTo>
                  <a:lnTo>
                    <a:pt x="821436" y="374904"/>
                  </a:lnTo>
                  <a:lnTo>
                    <a:pt x="1008888" y="281178"/>
                  </a:lnTo>
                  <a:lnTo>
                    <a:pt x="868299" y="281178"/>
                  </a:lnTo>
                  <a:lnTo>
                    <a:pt x="868299" y="163957"/>
                  </a:lnTo>
                  <a:lnTo>
                    <a:pt x="862442" y="120370"/>
                  </a:lnTo>
                  <a:lnTo>
                    <a:pt x="845914" y="81204"/>
                  </a:lnTo>
                  <a:lnTo>
                    <a:pt x="820277" y="48021"/>
                  </a:lnTo>
                  <a:lnTo>
                    <a:pt x="787094" y="22384"/>
                  </a:lnTo>
                  <a:lnTo>
                    <a:pt x="747928" y="5856"/>
                  </a:lnTo>
                  <a:lnTo>
                    <a:pt x="704342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624327" y="1158239"/>
              <a:ext cx="1009015" cy="375285"/>
            </a:xfrm>
            <a:custGeom>
              <a:avLst/>
              <a:gdLst/>
              <a:ahLst/>
              <a:cxnLst/>
              <a:rect l="l" t="t" r="r" b="b"/>
              <a:pathLst>
                <a:path w="1009014" h="375284">
                  <a:moveTo>
                    <a:pt x="0" y="0"/>
                  </a:moveTo>
                  <a:lnTo>
                    <a:pt x="704342" y="0"/>
                  </a:lnTo>
                  <a:lnTo>
                    <a:pt x="747928" y="5856"/>
                  </a:lnTo>
                  <a:lnTo>
                    <a:pt x="787094" y="22384"/>
                  </a:lnTo>
                  <a:lnTo>
                    <a:pt x="820277" y="48021"/>
                  </a:lnTo>
                  <a:lnTo>
                    <a:pt x="845914" y="81204"/>
                  </a:lnTo>
                  <a:lnTo>
                    <a:pt x="862442" y="120370"/>
                  </a:lnTo>
                  <a:lnTo>
                    <a:pt x="868299" y="163957"/>
                  </a:lnTo>
                  <a:lnTo>
                    <a:pt x="868299" y="281178"/>
                  </a:lnTo>
                  <a:lnTo>
                    <a:pt x="1008888" y="281178"/>
                  </a:lnTo>
                  <a:lnTo>
                    <a:pt x="821436" y="374904"/>
                  </a:lnTo>
                  <a:lnTo>
                    <a:pt x="633984" y="281178"/>
                  </a:lnTo>
                  <a:lnTo>
                    <a:pt x="774573" y="281178"/>
                  </a:lnTo>
                  <a:lnTo>
                    <a:pt x="774573" y="163957"/>
                  </a:lnTo>
                  <a:lnTo>
                    <a:pt x="769046" y="136642"/>
                  </a:lnTo>
                  <a:lnTo>
                    <a:pt x="753983" y="114315"/>
                  </a:lnTo>
                  <a:lnTo>
                    <a:pt x="731656" y="99252"/>
                  </a:lnTo>
                  <a:lnTo>
                    <a:pt x="704342" y="93725"/>
                  </a:lnTo>
                  <a:lnTo>
                    <a:pt x="0" y="93725"/>
                  </a:lnTo>
                  <a:lnTo>
                    <a:pt x="0" y="0"/>
                  </a:lnTo>
                  <a:close/>
                </a:path>
              </a:pathLst>
            </a:custGeom>
            <a:ln w="24384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49808" y="1152143"/>
              <a:ext cx="981710" cy="368935"/>
            </a:xfrm>
            <a:custGeom>
              <a:avLst/>
              <a:gdLst/>
              <a:ahLst/>
              <a:cxnLst/>
              <a:rect l="l" t="t" r="r" b="b"/>
              <a:pathLst>
                <a:path w="981710" h="368934">
                  <a:moveTo>
                    <a:pt x="981456" y="0"/>
                  </a:moveTo>
                  <a:lnTo>
                    <a:pt x="299656" y="0"/>
                  </a:lnTo>
                  <a:lnTo>
                    <a:pt x="256761" y="5764"/>
                  </a:lnTo>
                  <a:lnTo>
                    <a:pt x="218217" y="22032"/>
                  </a:lnTo>
                  <a:lnTo>
                    <a:pt x="185561" y="47259"/>
                  </a:lnTo>
                  <a:lnTo>
                    <a:pt x="160331" y="79906"/>
                  </a:lnTo>
                  <a:lnTo>
                    <a:pt x="144066" y="118430"/>
                  </a:lnTo>
                  <a:lnTo>
                    <a:pt x="138303" y="161289"/>
                  </a:lnTo>
                  <a:lnTo>
                    <a:pt x="138303" y="276605"/>
                  </a:lnTo>
                  <a:lnTo>
                    <a:pt x="0" y="276605"/>
                  </a:lnTo>
                  <a:lnTo>
                    <a:pt x="184404" y="368807"/>
                  </a:lnTo>
                  <a:lnTo>
                    <a:pt x="368808" y="276605"/>
                  </a:lnTo>
                  <a:lnTo>
                    <a:pt x="230504" y="276605"/>
                  </a:lnTo>
                  <a:lnTo>
                    <a:pt x="230504" y="161289"/>
                  </a:lnTo>
                  <a:lnTo>
                    <a:pt x="235939" y="134421"/>
                  </a:lnTo>
                  <a:lnTo>
                    <a:pt x="250759" y="112458"/>
                  </a:lnTo>
                  <a:lnTo>
                    <a:pt x="272740" y="97639"/>
                  </a:lnTo>
                  <a:lnTo>
                    <a:pt x="299656" y="92201"/>
                  </a:lnTo>
                  <a:lnTo>
                    <a:pt x="981456" y="92201"/>
                  </a:lnTo>
                  <a:lnTo>
                    <a:pt x="981456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749808" y="1152143"/>
              <a:ext cx="981710" cy="368935"/>
            </a:xfrm>
            <a:custGeom>
              <a:avLst/>
              <a:gdLst/>
              <a:ahLst/>
              <a:cxnLst/>
              <a:rect l="l" t="t" r="r" b="b"/>
              <a:pathLst>
                <a:path w="981710" h="368934">
                  <a:moveTo>
                    <a:pt x="981456" y="0"/>
                  </a:moveTo>
                  <a:lnTo>
                    <a:pt x="299656" y="0"/>
                  </a:lnTo>
                  <a:lnTo>
                    <a:pt x="256761" y="5764"/>
                  </a:lnTo>
                  <a:lnTo>
                    <a:pt x="218217" y="22032"/>
                  </a:lnTo>
                  <a:lnTo>
                    <a:pt x="185561" y="47259"/>
                  </a:lnTo>
                  <a:lnTo>
                    <a:pt x="160331" y="79906"/>
                  </a:lnTo>
                  <a:lnTo>
                    <a:pt x="144066" y="118430"/>
                  </a:lnTo>
                  <a:lnTo>
                    <a:pt x="138303" y="161289"/>
                  </a:lnTo>
                  <a:lnTo>
                    <a:pt x="138303" y="276605"/>
                  </a:lnTo>
                  <a:lnTo>
                    <a:pt x="0" y="276605"/>
                  </a:lnTo>
                  <a:lnTo>
                    <a:pt x="184404" y="368807"/>
                  </a:lnTo>
                  <a:lnTo>
                    <a:pt x="368808" y="276605"/>
                  </a:lnTo>
                  <a:lnTo>
                    <a:pt x="230504" y="276605"/>
                  </a:lnTo>
                  <a:lnTo>
                    <a:pt x="230504" y="161289"/>
                  </a:lnTo>
                  <a:lnTo>
                    <a:pt x="235939" y="134421"/>
                  </a:lnTo>
                  <a:lnTo>
                    <a:pt x="250759" y="112458"/>
                  </a:lnTo>
                  <a:lnTo>
                    <a:pt x="272740" y="97639"/>
                  </a:lnTo>
                  <a:lnTo>
                    <a:pt x="299656" y="92201"/>
                  </a:lnTo>
                  <a:lnTo>
                    <a:pt x="981456" y="92201"/>
                  </a:lnTo>
                  <a:lnTo>
                    <a:pt x="981456" y="0"/>
                  </a:lnTo>
                </a:path>
              </a:pathLst>
            </a:custGeom>
            <a:ln w="24384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12"/>
          <p:cNvGrpSpPr/>
          <p:nvPr/>
        </p:nvGrpSpPr>
        <p:grpSpPr>
          <a:xfrm>
            <a:off x="5495544" y="1182623"/>
            <a:ext cx="2453640" cy="323215"/>
            <a:chOff x="5495544" y="1182623"/>
            <a:chExt cx="2453640" cy="323215"/>
          </a:xfrm>
        </p:grpSpPr>
        <p:sp>
          <p:nvSpPr>
            <p:cNvPr id="13" name="object 13"/>
            <p:cNvSpPr/>
            <p:nvPr/>
          </p:nvSpPr>
          <p:spPr>
            <a:xfrm>
              <a:off x="5507736" y="1194815"/>
              <a:ext cx="1225550" cy="299085"/>
            </a:xfrm>
            <a:custGeom>
              <a:avLst/>
              <a:gdLst/>
              <a:ahLst/>
              <a:cxnLst/>
              <a:rect l="l" t="t" r="r" b="b"/>
              <a:pathLst>
                <a:path w="1225550" h="299084">
                  <a:moveTo>
                    <a:pt x="1225295" y="0"/>
                  </a:moveTo>
                  <a:lnTo>
                    <a:pt x="242697" y="0"/>
                  </a:lnTo>
                  <a:lnTo>
                    <a:pt x="191845" y="10275"/>
                  </a:lnTo>
                  <a:lnTo>
                    <a:pt x="150304" y="38290"/>
                  </a:lnTo>
                  <a:lnTo>
                    <a:pt x="122289" y="79831"/>
                  </a:lnTo>
                  <a:lnTo>
                    <a:pt x="112013" y="130683"/>
                  </a:lnTo>
                  <a:lnTo>
                    <a:pt x="112013" y="224028"/>
                  </a:lnTo>
                  <a:lnTo>
                    <a:pt x="0" y="224028"/>
                  </a:lnTo>
                  <a:lnTo>
                    <a:pt x="149351" y="298704"/>
                  </a:lnTo>
                  <a:lnTo>
                    <a:pt x="298703" y="224028"/>
                  </a:lnTo>
                  <a:lnTo>
                    <a:pt x="186689" y="224028"/>
                  </a:lnTo>
                  <a:lnTo>
                    <a:pt x="186689" y="130683"/>
                  </a:lnTo>
                  <a:lnTo>
                    <a:pt x="191083" y="108858"/>
                  </a:lnTo>
                  <a:lnTo>
                    <a:pt x="203073" y="91059"/>
                  </a:lnTo>
                  <a:lnTo>
                    <a:pt x="220872" y="79069"/>
                  </a:lnTo>
                  <a:lnTo>
                    <a:pt x="242697" y="74675"/>
                  </a:lnTo>
                  <a:lnTo>
                    <a:pt x="1225295" y="74675"/>
                  </a:lnTo>
                  <a:lnTo>
                    <a:pt x="1225295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507736" y="1194815"/>
              <a:ext cx="1225550" cy="299085"/>
            </a:xfrm>
            <a:custGeom>
              <a:avLst/>
              <a:gdLst/>
              <a:ahLst/>
              <a:cxnLst/>
              <a:rect l="l" t="t" r="r" b="b"/>
              <a:pathLst>
                <a:path w="1225550" h="299084">
                  <a:moveTo>
                    <a:pt x="1225295" y="0"/>
                  </a:moveTo>
                  <a:lnTo>
                    <a:pt x="242697" y="0"/>
                  </a:lnTo>
                  <a:lnTo>
                    <a:pt x="191845" y="10275"/>
                  </a:lnTo>
                  <a:lnTo>
                    <a:pt x="150304" y="38290"/>
                  </a:lnTo>
                  <a:lnTo>
                    <a:pt x="122289" y="79831"/>
                  </a:lnTo>
                  <a:lnTo>
                    <a:pt x="112013" y="130683"/>
                  </a:lnTo>
                  <a:lnTo>
                    <a:pt x="112013" y="224028"/>
                  </a:lnTo>
                  <a:lnTo>
                    <a:pt x="0" y="224028"/>
                  </a:lnTo>
                  <a:lnTo>
                    <a:pt x="149351" y="298704"/>
                  </a:lnTo>
                  <a:lnTo>
                    <a:pt x="298703" y="224028"/>
                  </a:lnTo>
                  <a:lnTo>
                    <a:pt x="186689" y="224028"/>
                  </a:lnTo>
                  <a:lnTo>
                    <a:pt x="186689" y="130683"/>
                  </a:lnTo>
                  <a:lnTo>
                    <a:pt x="191083" y="108858"/>
                  </a:lnTo>
                  <a:lnTo>
                    <a:pt x="203073" y="91059"/>
                  </a:lnTo>
                  <a:lnTo>
                    <a:pt x="220872" y="79069"/>
                  </a:lnTo>
                  <a:lnTo>
                    <a:pt x="242697" y="74675"/>
                  </a:lnTo>
                  <a:lnTo>
                    <a:pt x="1225295" y="74675"/>
                  </a:lnTo>
                  <a:lnTo>
                    <a:pt x="1225295" y="0"/>
                  </a:lnTo>
                  <a:close/>
                </a:path>
              </a:pathLst>
            </a:custGeom>
            <a:ln w="24384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745224" y="1194815"/>
              <a:ext cx="1191895" cy="299085"/>
            </a:xfrm>
            <a:custGeom>
              <a:avLst/>
              <a:gdLst/>
              <a:ahLst/>
              <a:cxnLst/>
              <a:rect l="l" t="t" r="r" b="b"/>
              <a:pathLst>
                <a:path w="1191895" h="299084">
                  <a:moveTo>
                    <a:pt x="949071" y="0"/>
                  </a:moveTo>
                  <a:lnTo>
                    <a:pt x="0" y="0"/>
                  </a:lnTo>
                  <a:lnTo>
                    <a:pt x="0" y="74675"/>
                  </a:lnTo>
                  <a:lnTo>
                    <a:pt x="949071" y="74675"/>
                  </a:lnTo>
                  <a:lnTo>
                    <a:pt x="970895" y="79069"/>
                  </a:lnTo>
                  <a:lnTo>
                    <a:pt x="988695" y="91059"/>
                  </a:lnTo>
                  <a:lnTo>
                    <a:pt x="1000684" y="108858"/>
                  </a:lnTo>
                  <a:lnTo>
                    <a:pt x="1005077" y="130683"/>
                  </a:lnTo>
                  <a:lnTo>
                    <a:pt x="1005077" y="224028"/>
                  </a:lnTo>
                  <a:lnTo>
                    <a:pt x="893064" y="224028"/>
                  </a:lnTo>
                  <a:lnTo>
                    <a:pt x="1042416" y="298704"/>
                  </a:lnTo>
                  <a:lnTo>
                    <a:pt x="1191768" y="224028"/>
                  </a:lnTo>
                  <a:lnTo>
                    <a:pt x="1079753" y="224028"/>
                  </a:lnTo>
                  <a:lnTo>
                    <a:pt x="1079753" y="130683"/>
                  </a:lnTo>
                  <a:lnTo>
                    <a:pt x="1069478" y="79831"/>
                  </a:lnTo>
                  <a:lnTo>
                    <a:pt x="1041463" y="38290"/>
                  </a:lnTo>
                  <a:lnTo>
                    <a:pt x="999922" y="10275"/>
                  </a:lnTo>
                  <a:lnTo>
                    <a:pt x="949071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6745224" y="1194815"/>
              <a:ext cx="1191895" cy="299085"/>
            </a:xfrm>
            <a:custGeom>
              <a:avLst/>
              <a:gdLst/>
              <a:ahLst/>
              <a:cxnLst/>
              <a:rect l="l" t="t" r="r" b="b"/>
              <a:pathLst>
                <a:path w="1191895" h="299084">
                  <a:moveTo>
                    <a:pt x="0" y="0"/>
                  </a:moveTo>
                  <a:lnTo>
                    <a:pt x="949071" y="0"/>
                  </a:lnTo>
                  <a:lnTo>
                    <a:pt x="999922" y="10275"/>
                  </a:lnTo>
                  <a:lnTo>
                    <a:pt x="1041463" y="38290"/>
                  </a:lnTo>
                  <a:lnTo>
                    <a:pt x="1069478" y="79831"/>
                  </a:lnTo>
                  <a:lnTo>
                    <a:pt x="1079753" y="130683"/>
                  </a:lnTo>
                  <a:lnTo>
                    <a:pt x="1079753" y="224028"/>
                  </a:lnTo>
                  <a:lnTo>
                    <a:pt x="1191768" y="224028"/>
                  </a:lnTo>
                  <a:lnTo>
                    <a:pt x="1042416" y="298704"/>
                  </a:lnTo>
                  <a:lnTo>
                    <a:pt x="893064" y="224028"/>
                  </a:lnTo>
                  <a:lnTo>
                    <a:pt x="1005077" y="224028"/>
                  </a:lnTo>
                  <a:lnTo>
                    <a:pt x="1005077" y="130683"/>
                  </a:lnTo>
                  <a:lnTo>
                    <a:pt x="1000684" y="108858"/>
                  </a:lnTo>
                  <a:lnTo>
                    <a:pt x="988695" y="91059"/>
                  </a:lnTo>
                  <a:lnTo>
                    <a:pt x="970895" y="79069"/>
                  </a:lnTo>
                  <a:lnTo>
                    <a:pt x="949071" y="74675"/>
                  </a:lnTo>
                  <a:lnTo>
                    <a:pt x="0" y="74675"/>
                  </a:lnTo>
                  <a:lnTo>
                    <a:pt x="0" y="0"/>
                  </a:lnTo>
                  <a:close/>
                </a:path>
              </a:pathLst>
            </a:custGeom>
            <a:ln w="24384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450</Words>
  <Application>Microsoft Office PowerPoint</Application>
  <PresentationFormat>Произвольный</PresentationFormat>
  <Paragraphs>59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Office Theme</vt:lpstr>
      <vt:lpstr>ПРИЕМ В ПЕРВЫЕ КЛАССЫ ОБРАЗОВАТЕЛЬНЫХ УЧРЕЖДЕНИЙ</vt:lpstr>
      <vt:lpstr>Подтверждающие документы:</vt:lpstr>
      <vt:lpstr>Схема регистраций документов по приему в ОУ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user</cp:lastModifiedBy>
  <cp:revision>1</cp:revision>
  <dcterms:created xsi:type="dcterms:W3CDTF">2022-03-30T06:32:52Z</dcterms:created>
  <dcterms:modified xsi:type="dcterms:W3CDTF">2022-03-30T05:34:40Z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2022-03-25T00:00:00Z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2022-03-30T00:00:00Z</vt:filetime>
  </property>
</Properties>
</file>